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4014" r:id="rId2"/>
  </p:sldMasterIdLst>
  <p:notesMasterIdLst>
    <p:notesMasterId r:id="rId37"/>
  </p:notesMasterIdLst>
  <p:handoutMasterIdLst>
    <p:handoutMasterId r:id="rId38"/>
  </p:handoutMasterIdLst>
  <p:sldIdLst>
    <p:sldId id="663" r:id="rId3"/>
    <p:sldId id="597" r:id="rId4"/>
    <p:sldId id="670" r:id="rId5"/>
    <p:sldId id="667" r:id="rId6"/>
    <p:sldId id="668" r:id="rId7"/>
    <p:sldId id="679" r:id="rId8"/>
    <p:sldId id="671" r:id="rId9"/>
    <p:sldId id="681" r:id="rId10"/>
    <p:sldId id="682" r:id="rId11"/>
    <p:sldId id="684" r:id="rId12"/>
    <p:sldId id="683" r:id="rId13"/>
    <p:sldId id="686" r:id="rId14"/>
    <p:sldId id="685" r:id="rId15"/>
    <p:sldId id="687" r:id="rId16"/>
    <p:sldId id="672" r:id="rId17"/>
    <p:sldId id="386" r:id="rId18"/>
    <p:sldId id="657" r:id="rId19"/>
    <p:sldId id="675" r:id="rId20"/>
    <p:sldId id="651" r:id="rId21"/>
    <p:sldId id="642" r:id="rId22"/>
    <p:sldId id="631" r:id="rId23"/>
    <p:sldId id="676" r:id="rId24"/>
    <p:sldId id="543" r:id="rId25"/>
    <p:sldId id="677" r:id="rId26"/>
    <p:sldId id="298" r:id="rId27"/>
    <p:sldId id="680" r:id="rId28"/>
    <p:sldId id="624" r:id="rId29"/>
    <p:sldId id="625" r:id="rId30"/>
    <p:sldId id="561" r:id="rId31"/>
    <p:sldId id="305" r:id="rId32"/>
    <p:sldId id="645" r:id="rId33"/>
    <p:sldId id="534" r:id="rId34"/>
    <p:sldId id="644" r:id="rId35"/>
    <p:sldId id="678" r:id="rId36"/>
  </p:sldIdLst>
  <p:sldSz cx="9144000" cy="6858000" type="letter"/>
  <p:notesSz cx="7010400" cy="9236075"/>
  <p:kinsoku lang="ja-JP" invalStChars="" invalEndChars=""/>
  <p:defaultTex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00"/>
    <a:srgbClr val="FFE101"/>
    <a:srgbClr val="FFE419"/>
    <a:srgbClr val="000000"/>
    <a:srgbClr val="000066"/>
    <a:srgbClr val="2590C5"/>
    <a:srgbClr val="289FCE"/>
    <a:srgbClr val="2DA6D7"/>
    <a:srgbClr val="37ABD9"/>
    <a:srgbClr val="37A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70884" autoAdjust="0"/>
  </p:normalViewPr>
  <p:slideViewPr>
    <p:cSldViewPr snapToGrid="0">
      <p:cViewPr varScale="1">
        <p:scale>
          <a:sx n="47" d="100"/>
          <a:sy n="47" d="100"/>
        </p:scale>
        <p:origin x="1794" y="4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0062"/>
    </p:cViewPr>
  </p:sorterViewPr>
  <p:notesViewPr>
    <p:cSldViewPr snapToGrid="0">
      <p:cViewPr>
        <p:scale>
          <a:sx n="80" d="100"/>
          <a:sy n="80" d="100"/>
        </p:scale>
        <p:origin x="-1962" y="-12"/>
      </p:cViewPr>
      <p:guideLst>
        <p:guide orient="horz" pos="290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SBS\Joint\CAREER%20DIRECTION%20STUFF\__CD2\36th%20edition%20production\CD2%20Page%20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cene3d>
              <a:camera prst="orthographicFront"/>
              <a:lightRig rig="threePt" dir="t"/>
            </a:scene3d>
            <a:sp3d>
              <a:bevelT w="127000" h="127000"/>
            </a:sp3d>
          </c:spPr>
          <c:invertIfNegative val="0"/>
          <c:cat>
            <c:strRef>
              <c:f>Sheet1!$A$1:$A$6</c:f>
              <c:strCache>
                <c:ptCount val="6"/>
                <c:pt idx="0">
                  <c:v>Dropout</c:v>
                </c:pt>
                <c:pt idx="1">
                  <c:v>High School Diploma</c:v>
                </c:pt>
                <c:pt idx="2">
                  <c:v>Associate Degree</c:v>
                </c:pt>
                <c:pt idx="3">
                  <c:v>Bachelor's Degree</c:v>
                </c:pt>
                <c:pt idx="4">
                  <c:v>Master's Degree</c:v>
                </c:pt>
                <c:pt idx="5">
                  <c:v>Professional Degree</c:v>
                </c:pt>
              </c:strCache>
            </c:strRef>
          </c:cat>
          <c:val>
            <c:numRef>
              <c:f>Sheet1!$B$1:$B$6</c:f>
              <c:numCache>
                <c:formatCode>_("$"* #,##0_);_("$"* \(#,##0\);_("$"* "-"??_);_(@_)</c:formatCode>
                <c:ptCount val="6"/>
                <c:pt idx="0">
                  <c:v>1954</c:v>
                </c:pt>
                <c:pt idx="1">
                  <c:v>2765</c:v>
                </c:pt>
                <c:pt idx="2">
                  <c:v>3328</c:v>
                </c:pt>
                <c:pt idx="3">
                  <c:v>4563</c:v>
                </c:pt>
                <c:pt idx="4">
                  <c:v>5473</c:v>
                </c:pt>
                <c:pt idx="5">
                  <c:v>7215</c:v>
                </c:pt>
              </c:numCache>
            </c:numRef>
          </c:val>
          <c:extLst>
            <c:ext xmlns:c16="http://schemas.microsoft.com/office/drawing/2014/chart" uri="{C3380CC4-5D6E-409C-BE32-E72D297353CC}">
              <c16:uniqueId val="{00000000-7502-47FE-ADB5-50A656323FC8}"/>
            </c:ext>
          </c:extLst>
        </c:ser>
        <c:dLbls>
          <c:showLegendKey val="0"/>
          <c:showVal val="0"/>
          <c:showCatName val="0"/>
          <c:showSerName val="0"/>
          <c:showPercent val="0"/>
          <c:showBubbleSize val="0"/>
        </c:dLbls>
        <c:gapWidth val="81"/>
        <c:overlap val="67"/>
        <c:axId val="86689280"/>
        <c:axId val="86690816"/>
      </c:barChart>
      <c:catAx>
        <c:axId val="86689280"/>
        <c:scaling>
          <c:orientation val="minMax"/>
        </c:scaling>
        <c:delete val="1"/>
        <c:axPos val="l"/>
        <c:numFmt formatCode="General" sourceLinked="0"/>
        <c:majorTickMark val="out"/>
        <c:minorTickMark val="none"/>
        <c:tickLblPos val="none"/>
        <c:crossAx val="86690816"/>
        <c:crosses val="autoZero"/>
        <c:auto val="1"/>
        <c:lblAlgn val="ctr"/>
        <c:lblOffset val="100"/>
        <c:noMultiLvlLbl val="0"/>
      </c:catAx>
      <c:valAx>
        <c:axId val="86690816"/>
        <c:scaling>
          <c:orientation val="minMax"/>
        </c:scaling>
        <c:delete val="1"/>
        <c:axPos val="b"/>
        <c:numFmt formatCode="_(&quot;$&quot;* #,##0_);_(&quot;$&quot;* \(#,##0\);_(&quot;$&quot;* &quot;-&quot;??_);_(@_)" sourceLinked="1"/>
        <c:majorTickMark val="out"/>
        <c:minorTickMark val="none"/>
        <c:tickLblPos val="none"/>
        <c:crossAx val="86689280"/>
        <c:crosses val="autoZero"/>
        <c:crossBetween val="between"/>
      </c:valAx>
      <c:spPr>
        <a:noFill/>
        <a:ln w="25400">
          <a:noFill/>
        </a:ln>
      </c:spPr>
    </c:plotArea>
    <c:plotVisOnly val="1"/>
    <c:dispBlanksAs val="gap"/>
    <c:showDLblsOverMax val="0"/>
  </c:chart>
  <c:spPr>
    <a:scene3d>
      <a:camera prst="orthographicFront"/>
      <a:lightRig rig="threePt" dir="t"/>
    </a:scene3d>
    <a:sp3d>
      <a:bevelB w="6350"/>
    </a:sp3d>
  </c:sp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0.67926</cdr:x>
      <cdr:y>0.22534</cdr:y>
    </cdr:from>
    <cdr:to>
      <cdr:x>0.78641</cdr:x>
      <cdr:y>0.31964</cdr:y>
    </cdr:to>
    <cdr:sp macro="" textlink="">
      <cdr:nvSpPr>
        <cdr:cNvPr id="2" name="TextBox 10"/>
        <cdr:cNvSpPr txBox="1"/>
      </cdr:nvSpPr>
      <cdr:spPr>
        <a:xfrm xmlns:a="http://schemas.openxmlformats.org/drawingml/2006/main">
          <a:off x="5641798" y="882585"/>
          <a:ext cx="889987"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xmlns:a="http://schemas.openxmlformats.org/drawingml/2006/main">
          <a:r>
            <a:rPr lang="en-US" sz="1800" b="1" dirty="0"/>
            <a:t>$5,520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3108894" y="8799352"/>
            <a:ext cx="794236" cy="265059"/>
          </a:xfrm>
          <a:prstGeom prst="rect">
            <a:avLst/>
          </a:prstGeom>
          <a:noFill/>
          <a:ln w="12700">
            <a:noFill/>
            <a:miter lim="800000"/>
            <a:headEnd/>
            <a:tailEnd/>
          </a:ln>
          <a:effectLst/>
        </p:spPr>
        <p:txBody>
          <a:bodyPr wrap="none" lIns="89189" tIns="45405" rIns="89189" bIns="45405">
            <a:spAutoFit/>
          </a:bodyPr>
          <a:lstStyle/>
          <a:p>
            <a:pPr algn="ctr" defTabSz="887575" eaLnBrk="0" hangingPunct="0">
              <a:lnSpc>
                <a:spcPct val="90000"/>
              </a:lnSpc>
              <a:defRPr/>
            </a:pPr>
            <a:r>
              <a:rPr lang="en-US" sz="1200" dirty="0">
                <a:solidFill>
                  <a:schemeClr val="tx1"/>
                </a:solidFill>
                <a:latin typeface="Arial" charset="0"/>
              </a:rPr>
              <a:t>Page </a:t>
            </a:r>
            <a:fld id="{A9D083CA-7E65-469E-ABDC-E24F271318CF}" type="slidenum">
              <a:rPr lang="en-US" sz="1200">
                <a:solidFill>
                  <a:schemeClr val="tx1"/>
                </a:solidFill>
                <a:latin typeface="Arial" charset="0"/>
              </a:rPr>
              <a:pPr algn="ctr" defTabSz="887575" eaLnBrk="0" hangingPunct="0">
                <a:lnSpc>
                  <a:spcPct val="90000"/>
                </a:lnSpc>
                <a:defRPr/>
              </a:pPr>
              <a:t>‹#›</a:t>
            </a:fld>
            <a:endParaRPr lang="en-US" sz="1200" dirty="0">
              <a:solidFill>
                <a:schemeClr val="tx1"/>
              </a:solidFill>
              <a:latin typeface="Arial" charset="0"/>
            </a:endParaRPr>
          </a:p>
        </p:txBody>
      </p:sp>
    </p:spTree>
    <p:extLst>
      <p:ext uri="{BB962C8B-B14F-4D97-AF65-F5344CB8AC3E}">
        <p14:creationId xmlns:p14="http://schemas.microsoft.com/office/powerpoint/2010/main" val="667785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128717" y="8720235"/>
            <a:ext cx="999631" cy="265059"/>
          </a:xfrm>
          <a:prstGeom prst="rect">
            <a:avLst/>
          </a:prstGeom>
          <a:noFill/>
          <a:ln w="12700">
            <a:noFill/>
            <a:miter lim="800000"/>
            <a:headEnd/>
            <a:tailEnd/>
          </a:ln>
          <a:effectLst/>
        </p:spPr>
        <p:txBody>
          <a:bodyPr lIns="89189" tIns="45405" rIns="89189" bIns="45405">
            <a:spAutoFit/>
          </a:bodyPr>
          <a:lstStyle/>
          <a:p>
            <a:pPr algn="ctr" defTabSz="887575" eaLnBrk="0" hangingPunct="0">
              <a:lnSpc>
                <a:spcPct val="90000"/>
              </a:lnSpc>
              <a:defRPr/>
            </a:pPr>
            <a:r>
              <a:rPr lang="en-US" sz="1200" dirty="0">
                <a:solidFill>
                  <a:schemeClr val="tx1"/>
                </a:solidFill>
                <a:latin typeface="Arial" charset="0"/>
              </a:rPr>
              <a:t>Slide </a:t>
            </a:r>
            <a:fld id="{41F90126-B7FB-4B73-9079-042CE00403F6}" type="slidenum">
              <a:rPr lang="en-US" sz="1200">
                <a:solidFill>
                  <a:schemeClr val="tx1"/>
                </a:solidFill>
                <a:latin typeface="Arial" charset="0"/>
              </a:rPr>
              <a:pPr algn="ctr" defTabSz="887575" eaLnBrk="0" hangingPunct="0">
                <a:lnSpc>
                  <a:spcPct val="90000"/>
                </a:lnSpc>
                <a:defRPr/>
              </a:pPr>
              <a:t>‹#›</a:t>
            </a:fld>
            <a:endParaRPr lang="en-US" sz="1200" dirty="0">
              <a:solidFill>
                <a:schemeClr val="tx1"/>
              </a:solidFill>
              <a:latin typeface="Arial" charset="0"/>
            </a:endParaRPr>
          </a:p>
        </p:txBody>
      </p:sp>
      <p:sp>
        <p:nvSpPr>
          <p:cNvPr id="143363" name="Rectangle 3"/>
          <p:cNvSpPr>
            <a:spLocks noGrp="1" noRot="1" noChangeAspect="1" noChangeArrowheads="1" noTextEdit="1"/>
          </p:cNvSpPr>
          <p:nvPr>
            <p:ph type="sldImg" idx="2"/>
          </p:nvPr>
        </p:nvSpPr>
        <p:spPr bwMode="auto">
          <a:xfrm>
            <a:off x="1206500" y="700088"/>
            <a:ext cx="4598988" cy="3449637"/>
          </a:xfrm>
          <a:prstGeom prst="rect">
            <a:avLst/>
          </a:prstGeom>
          <a:noFill/>
          <a:ln w="12700">
            <a:solidFill>
              <a:schemeClr val="tx1"/>
            </a:solidFill>
            <a:miter lim="800000"/>
            <a:headEnd/>
            <a:tailEnd/>
          </a:ln>
        </p:spPr>
      </p:sp>
      <p:sp>
        <p:nvSpPr>
          <p:cNvPr id="3076" name="Rectangle 4"/>
          <p:cNvSpPr>
            <a:spLocks noGrp="1" noChangeArrowheads="1"/>
          </p:cNvSpPr>
          <p:nvPr>
            <p:ph type="body" sz="quarter" idx="3"/>
          </p:nvPr>
        </p:nvSpPr>
        <p:spPr bwMode="auto">
          <a:xfrm>
            <a:off x="934720" y="4387811"/>
            <a:ext cx="5140960" cy="4155205"/>
          </a:xfrm>
          <a:prstGeom prst="rect">
            <a:avLst/>
          </a:prstGeom>
          <a:noFill/>
          <a:ln w="12700">
            <a:noFill/>
            <a:miter lim="800000"/>
            <a:headEnd/>
            <a:tailEnd/>
          </a:ln>
          <a:effectLst/>
        </p:spPr>
        <p:txBody>
          <a:bodyPr vert="horz" wrap="square" lIns="92434" tIns="45405" rIns="92434" bIns="4540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Text Box 6"/>
          <p:cNvSpPr txBox="1">
            <a:spLocks noChangeArrowheads="1"/>
          </p:cNvSpPr>
          <p:nvPr/>
        </p:nvSpPr>
        <p:spPr bwMode="auto">
          <a:xfrm>
            <a:off x="1363135" y="8948091"/>
            <a:ext cx="4332817" cy="216128"/>
          </a:xfrm>
          <a:prstGeom prst="rect">
            <a:avLst/>
          </a:prstGeom>
          <a:noFill/>
          <a:ln w="9525" algn="ctr">
            <a:noFill/>
            <a:miter lim="800000"/>
            <a:headEnd/>
            <a:tailEnd/>
          </a:ln>
          <a:effectLst/>
        </p:spPr>
        <p:txBody>
          <a:bodyPr lIns="92115" tIns="46059" rIns="92115" bIns="46059">
            <a:spAutoFit/>
          </a:bodyPr>
          <a:lstStyle/>
          <a:p>
            <a:pPr algn="ctr" eaLnBrk="0" hangingPunct="0">
              <a:defRPr/>
            </a:pPr>
            <a:r>
              <a:rPr lang="en-US" sz="800" dirty="0">
                <a:latin typeface="Arial" charset="0"/>
              </a:rPr>
              <a:t>© 2013 CTC, Inc. Proprietary information: Use restricted to intended purpose only.</a:t>
            </a:r>
            <a:endParaRPr lang="en-US" sz="3600" dirty="0">
              <a:latin typeface="Arial" charset="0"/>
            </a:endParaRPr>
          </a:p>
        </p:txBody>
      </p:sp>
    </p:spTree>
    <p:extLst>
      <p:ext uri="{BB962C8B-B14F-4D97-AF65-F5344CB8AC3E}">
        <p14:creationId xmlns:p14="http://schemas.microsoft.com/office/powerpoint/2010/main" val="52015711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Slides #8 through #13 describe the supplemental CD2 Interest Exercise. If your state did not purchase this supplement, please hide these slides and do not cover them in your overview to educators.</a:t>
            </a:r>
          </a:p>
        </p:txBody>
      </p:sp>
    </p:spTree>
    <p:extLst>
      <p:ext uri="{BB962C8B-B14F-4D97-AF65-F5344CB8AC3E}">
        <p14:creationId xmlns:p14="http://schemas.microsoft.com/office/powerpoint/2010/main" val="413498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dirty="0">
                <a:latin typeface="Arial" pitchFamily="34" charset="0"/>
              </a:rPr>
              <a:t>Students generate personalized Careers and Occupations Guide Reports that provide a detailed description of courses they may want to consider taking, extracurricular activities and part time jobs that may give them a head start with experience, as well as career options that relate to their </a:t>
            </a:r>
          </a:p>
          <a:p>
            <a:pPr eaLnBrk="1" hangingPunct="1"/>
            <a:r>
              <a:rPr lang="en-US" sz="1000" b="1" dirty="0">
                <a:latin typeface="Arial" pitchFamily="34" charset="0"/>
              </a:rPr>
              <a:t>interests. </a:t>
            </a:r>
          </a:p>
          <a:p>
            <a:pPr eaLnBrk="1" hangingPunct="1"/>
            <a:endParaRPr lang="en-US" sz="1000" b="1" dirty="0">
              <a:latin typeface="Arial" pitchFamily="34" charset="0"/>
            </a:endParaRPr>
          </a:p>
          <a:p>
            <a:pPr eaLnBrk="1" hangingPunct="1"/>
            <a:endParaRPr lang="en-US" sz="1000" b="1" dirty="0">
              <a:latin typeface="Arial" pitchFamily="34" charset="0"/>
            </a:endParaRPr>
          </a:p>
        </p:txBody>
      </p:sp>
    </p:spTree>
    <p:extLst>
      <p:ext uri="{BB962C8B-B14F-4D97-AF65-F5344CB8AC3E}">
        <p14:creationId xmlns:p14="http://schemas.microsoft.com/office/powerpoint/2010/main" val="275306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dirty="0">
                <a:latin typeface="Arial" pitchFamily="34" charset="0"/>
              </a:rPr>
              <a:t>The list of suggested occupations found on the student report is in an easy-to-follow chart. The occupations are organized by level of education and personality type (i.e., People Oriented versus more Technically Oriented, on which students self-reflect in a previous step in the CD2 workshop)</a:t>
            </a:r>
          </a:p>
          <a:p>
            <a:pPr eaLnBrk="1" hangingPunct="1"/>
            <a:endParaRPr lang="en-US" sz="1000" b="1" dirty="0">
              <a:latin typeface="Arial" pitchFamily="34" charset="0"/>
            </a:endParaRPr>
          </a:p>
          <a:p>
            <a:pPr eaLnBrk="1" hangingPunct="1"/>
            <a:endParaRPr lang="en-US" sz="1000" b="1" dirty="0">
              <a:latin typeface="Arial" pitchFamily="34" charset="0"/>
            </a:endParaRPr>
          </a:p>
          <a:p>
            <a:pPr eaLnBrk="1" hangingPunct="1"/>
            <a:endParaRPr lang="en-US" sz="1000" b="0" dirty="0">
              <a:latin typeface="Arial" pitchFamily="34" charset="0"/>
            </a:endParaRPr>
          </a:p>
        </p:txBody>
      </p:sp>
    </p:spTree>
    <p:extLst>
      <p:ext uri="{BB962C8B-B14F-4D97-AF65-F5344CB8AC3E}">
        <p14:creationId xmlns:p14="http://schemas.microsoft.com/office/powerpoint/2010/main" val="363981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sz="1000" b="1" dirty="0">
                <a:latin typeface="Arial" pitchFamily="34" charset="0"/>
              </a:rPr>
              <a:t>The student report also describes the suggested jobs in terms of responsibilities, education requirements, and salary range. </a:t>
            </a:r>
          </a:p>
          <a:p>
            <a:pPr eaLnBrk="1" hangingPunct="1"/>
            <a:endParaRPr lang="en-US" sz="1000" b="1" dirty="0">
              <a:latin typeface="Arial" pitchFamily="34" charset="0"/>
            </a:endParaRPr>
          </a:p>
          <a:p>
            <a:pPr eaLnBrk="1" hangingPunct="1"/>
            <a:endParaRPr lang="en-US" sz="1000" b="0" dirty="0">
              <a:latin typeface="Arial" pitchFamily="34" charset="0"/>
            </a:endParaRPr>
          </a:p>
        </p:txBody>
      </p:sp>
    </p:spTree>
    <p:extLst>
      <p:ext uri="{BB962C8B-B14F-4D97-AF65-F5344CB8AC3E}">
        <p14:creationId xmlns:p14="http://schemas.microsoft.com/office/powerpoint/2010/main" val="8005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dirty="0">
                <a:latin typeface="Arial" pitchFamily="34" charset="0"/>
              </a:rPr>
              <a:t>Not only does each student generate a report, the educator receives them via email as well. This “Student Planning Report can augment your career guidance efforts with its suggestions of curriculum, extracurricular activities and career possibilities for each student.</a:t>
            </a:r>
          </a:p>
        </p:txBody>
      </p:sp>
    </p:spTree>
    <p:extLst>
      <p:ext uri="{BB962C8B-B14F-4D97-AF65-F5344CB8AC3E}">
        <p14:creationId xmlns:p14="http://schemas.microsoft.com/office/powerpoint/2010/main" val="3982524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sz="1000" b="1" dirty="0">
                <a:latin typeface="Arial" pitchFamily="34" charset="0"/>
              </a:rPr>
              <a:t>One last highlight that I want to mention is the CD2 website, which provides students with links to many relevant resources so they can continue to research jobs that might be a good fit for them.</a:t>
            </a:r>
          </a:p>
          <a:p>
            <a:pPr eaLnBrk="1" hangingPunct="1"/>
            <a:endParaRPr lang="en-US" sz="1000" b="1" dirty="0">
              <a:latin typeface="Arial" pitchFamily="34" charset="0"/>
            </a:endParaRPr>
          </a:p>
          <a:p>
            <a:pPr eaLnBrk="1" hangingPunct="1"/>
            <a:endParaRPr lang="en-US" sz="1000" b="0" dirty="0">
              <a:latin typeface="Arial" pitchFamily="34" charset="0"/>
            </a:endParaRPr>
          </a:p>
        </p:txBody>
      </p:sp>
    </p:spTree>
    <p:extLst>
      <p:ext uri="{BB962C8B-B14F-4D97-AF65-F5344CB8AC3E}">
        <p14:creationId xmlns:p14="http://schemas.microsoft.com/office/powerpoint/2010/main" val="1623019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endParaRPr lang="en-US" sz="1000" dirty="0">
              <a:latin typeface="Arial" pitchFamily="34" charset="0"/>
            </a:endParaRPr>
          </a:p>
        </p:txBody>
      </p:sp>
    </p:spTree>
    <p:extLst>
      <p:ext uri="{BB962C8B-B14F-4D97-AF65-F5344CB8AC3E}">
        <p14:creationId xmlns:p14="http://schemas.microsoft.com/office/powerpoint/2010/main" val="2448631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xfrm>
            <a:off x="867538" y="4387811"/>
            <a:ext cx="5275326" cy="4155205"/>
          </a:xfrm>
          <a:noFill/>
          <a:ln w="9525"/>
        </p:spPr>
        <p:txBody>
          <a:bodyPr/>
          <a:lstStyle/>
          <a:p>
            <a:pPr eaLnBrk="1" hangingPunct="1"/>
            <a:r>
              <a:rPr lang="en-US" sz="1100" b="1" dirty="0">
                <a:latin typeface="Arial" pitchFamily="34" charset="0"/>
              </a:rPr>
              <a:t>Success is different for each of us and depends on personal qualities.</a:t>
            </a:r>
          </a:p>
          <a:p>
            <a:pPr eaLnBrk="1" hangingPunct="1"/>
            <a:endParaRPr lang="en-US" sz="1100" b="1" dirty="0">
              <a:latin typeface="Arial" pitchFamily="34" charset="0"/>
            </a:endParaRPr>
          </a:p>
          <a:p>
            <a:pPr eaLnBrk="1" hangingPunct="1"/>
            <a:r>
              <a:rPr lang="en-US" sz="1100" b="1" dirty="0">
                <a:latin typeface="Arial" pitchFamily="34" charset="0"/>
              </a:rPr>
              <a:t>Take priorities, for instance. CD2 encourages students to think about what’s important to each of them. Maybe one student cares deeply about career success. Another may dream of doing work that helps their community or impacts the world through international work.</a:t>
            </a:r>
          </a:p>
          <a:p>
            <a:pPr eaLnBrk="1" hangingPunct="1"/>
            <a:endParaRPr lang="en-US" sz="1100" b="1" dirty="0">
              <a:latin typeface="Arial" pitchFamily="34" charset="0"/>
            </a:endParaRPr>
          </a:p>
          <a:p>
            <a:pPr eaLnBrk="1" hangingPunct="1"/>
            <a:r>
              <a:rPr lang="en-US" sz="1100" b="1" dirty="0">
                <a:latin typeface="Arial" pitchFamily="34" charset="0"/>
              </a:rPr>
              <a:t>We also encourage students to spend time considering their unique personalities, interests and abilities as related to a possible career path.</a:t>
            </a:r>
          </a:p>
          <a:p>
            <a:pPr eaLnBrk="1" hangingPunct="1"/>
            <a:endParaRPr lang="en-US" sz="1100" dirty="0">
              <a:latin typeface="Arial" pitchFamily="34" charset="0"/>
            </a:endParaRPr>
          </a:p>
          <a:p>
            <a:pPr eaLnBrk="1" hangingPunct="1"/>
            <a:endParaRPr lang="en-US" sz="1100" dirty="0">
              <a:latin typeface="Arial" pitchFamily="34" charset="0"/>
            </a:endParaRPr>
          </a:p>
          <a:p>
            <a:pPr eaLnBrk="1" hangingPunct="1"/>
            <a:r>
              <a:rPr lang="en-US" sz="1100" dirty="0">
                <a:latin typeface="Arial" pitchFamily="34" charset="0"/>
              </a:rPr>
              <a:t> </a:t>
            </a:r>
          </a:p>
        </p:txBody>
      </p:sp>
    </p:spTree>
    <p:extLst>
      <p:ext uri="{BB962C8B-B14F-4D97-AF65-F5344CB8AC3E}">
        <p14:creationId xmlns:p14="http://schemas.microsoft.com/office/powerpoint/2010/main" val="141419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xfrm>
            <a:off x="885064" y="4387811"/>
            <a:ext cx="5266564" cy="4155205"/>
          </a:xfrm>
          <a:noFill/>
          <a:ln w="9525"/>
        </p:spPr>
        <p:txBody>
          <a:bodyPr lIns="93405" tIns="46702" rIns="93405" bIns="46702"/>
          <a:lstStyle/>
          <a:p>
            <a:pPr eaLnBrk="1" hangingPunct="1">
              <a:lnSpc>
                <a:spcPct val="100000"/>
              </a:lnSpc>
            </a:pPr>
            <a:r>
              <a:rPr lang="en-US" sz="1100" b="1" dirty="0">
                <a:latin typeface="Arial" pitchFamily="34" charset="0"/>
              </a:rPr>
              <a:t>Each student explores where he/she is in terms of motivation for preparing for the future. </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They rate themselves on nine positive mindsets and actions. The scale goes from No – Some – Half the Time – Mostly – Absolutely.</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Students quickly see a visual representation of their motivation level. If they find themselves hovering near the lower end of the scale (in the red), we encourage them not to panic but to take action. We know motivation levels can change – sometime you just have to find the right interests, focus, and build some good habits.</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We provide several tips that can help. </a:t>
            </a:r>
            <a:endParaRPr lang="en-US" sz="1100" dirty="0">
              <a:latin typeface="Arial" pitchFamily="34" charset="0"/>
            </a:endParaRPr>
          </a:p>
        </p:txBody>
      </p:sp>
    </p:spTree>
    <p:extLst>
      <p:ext uri="{BB962C8B-B14F-4D97-AF65-F5344CB8AC3E}">
        <p14:creationId xmlns:p14="http://schemas.microsoft.com/office/powerpoint/2010/main" val="1014733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xfrm>
            <a:off x="885064" y="4387811"/>
            <a:ext cx="5266564" cy="4155205"/>
          </a:xfrm>
          <a:noFill/>
          <a:ln w="9525"/>
        </p:spPr>
        <p:txBody>
          <a:bodyPr lIns="93405" tIns="46702" rIns="93405" bIns="46702"/>
          <a:lstStyle/>
          <a:p>
            <a:pPr eaLnBrk="1" hangingPunct="1">
              <a:lnSpc>
                <a:spcPct val="100000"/>
              </a:lnSpc>
            </a:pPr>
            <a:r>
              <a:rPr lang="en-US" sz="1100" b="1" dirty="0">
                <a:latin typeface="Arial" pitchFamily="34" charset="0"/>
              </a:rPr>
              <a:t>In light of career goals, there are many options for education and training. Career goals will determine which source is best for each student. Students learn about advantages and disadvantages of each source.</a:t>
            </a:r>
          </a:p>
        </p:txBody>
      </p:sp>
    </p:spTree>
    <p:extLst>
      <p:ext uri="{BB962C8B-B14F-4D97-AF65-F5344CB8AC3E}">
        <p14:creationId xmlns:p14="http://schemas.microsoft.com/office/powerpoint/2010/main" val="7658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76300" y="4387811"/>
            <a:ext cx="5266564" cy="4155205"/>
          </a:xfrm>
        </p:spPr>
        <p:txBody>
          <a:bodyPr/>
          <a:lstStyle/>
          <a:p>
            <a:pPr>
              <a:lnSpc>
                <a:spcPct val="100000"/>
              </a:lnSpc>
            </a:pPr>
            <a:r>
              <a:rPr lang="en-US" sz="1100" b="1" dirty="0">
                <a:latin typeface="Arial" pitchFamily="34" charset="0"/>
              </a:rPr>
              <a:t>Money isn’t everything, but it takes money to live! Students are often surprised by the numbers. As we know, earning potential typically increases with education level. The average income for someone who doesn’t finish high school makes for a very tight budget!  </a:t>
            </a:r>
          </a:p>
          <a:p>
            <a:pPr>
              <a:lnSpc>
                <a:spcPct val="100000"/>
              </a:lnSpc>
            </a:pPr>
            <a:r>
              <a:rPr lang="en-US" sz="1100" b="1" dirty="0">
                <a:latin typeface="Arial" pitchFamily="34" charset="0"/>
              </a:rPr>
              <a:t>But the money they could earn as a doctor or lawyer would provide for lots of extras! </a:t>
            </a:r>
          </a:p>
          <a:p>
            <a:pPr>
              <a:lnSpc>
                <a:spcPct val="100000"/>
              </a:lnSpc>
            </a:pPr>
            <a:r>
              <a:rPr lang="en-US" sz="1100" b="1" dirty="0">
                <a:latin typeface="Arial" pitchFamily="34" charset="0"/>
              </a:rPr>
              <a:t>The point is for students to think about the career they want and get the education needed to be successful. </a:t>
            </a:r>
          </a:p>
          <a:p>
            <a:pPr>
              <a:lnSpc>
                <a:spcPct val="100000"/>
              </a:lnSpc>
            </a:pPr>
            <a:endParaRPr lang="en-US" sz="1100" b="1" dirty="0">
              <a:latin typeface="Arial" pitchFamily="34" charset="0"/>
            </a:endParaRPr>
          </a:p>
          <a:p>
            <a:pPr>
              <a:lnSpc>
                <a:spcPct val="100000"/>
              </a:lnSpc>
            </a:pPr>
            <a:r>
              <a:rPr lang="en-US" sz="1100" dirty="0">
                <a:solidFill>
                  <a:srgbClr val="C00000"/>
                </a:solidFill>
                <a:latin typeface="Arial" pitchFamily="34" charset="0"/>
              </a:rPr>
              <a:t>(Note: The numbers change every few years as new averages are computed by the Department of Labor, but what has not changed is the pattern. Higher degrees average higher income. The Census Bureau does not compute this type information every year.</a:t>
            </a:r>
          </a:p>
          <a:p>
            <a:endParaRPr lang="en-US" dirty="0">
              <a:latin typeface="Arial" pitchFamily="34" charset="0"/>
            </a:endParaRPr>
          </a:p>
        </p:txBody>
      </p:sp>
    </p:spTree>
    <p:extLst>
      <p:ext uri="{BB962C8B-B14F-4D97-AF65-F5344CB8AC3E}">
        <p14:creationId xmlns:p14="http://schemas.microsoft.com/office/powerpoint/2010/main" val="2014222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xfrm>
            <a:off x="876300" y="4387811"/>
            <a:ext cx="5257800" cy="4155205"/>
          </a:xfrm>
          <a:noFill/>
          <a:ln w="9525"/>
        </p:spPr>
        <p:txBody>
          <a:bodyPr/>
          <a:lstStyle/>
          <a:p>
            <a:pPr eaLnBrk="1" hangingPunct="1">
              <a:lnSpc>
                <a:spcPct val="100000"/>
              </a:lnSpc>
            </a:pPr>
            <a:r>
              <a:rPr lang="en-US" sz="1100" b="1" dirty="0">
                <a:latin typeface="Arial" pitchFamily="34" charset="0"/>
              </a:rPr>
              <a:t>I’m ________________and it is really a pleasure for me to present an overview of Career Direction2 to you. Thank you, Mr./Ms. _______________.</a:t>
            </a:r>
          </a:p>
          <a:p>
            <a:pPr eaLnBrk="1" hangingPunct="1">
              <a:lnSpc>
                <a:spcPct val="100000"/>
              </a:lnSpc>
            </a:pPr>
            <a:r>
              <a:rPr lang="en-US" sz="1100" b="1" dirty="0">
                <a:latin typeface="Arial" pitchFamily="34" charset="0"/>
              </a:rPr>
              <a:t>Today, I’m going to talk about Career Direction2 or CD2 – an interactive workshop for high school students that gives them information and strategies for planning for career satisfaction and success.</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Notice the logo on the screen. This is the logo of Career Training Concepts, </a:t>
            </a:r>
            <a:r>
              <a:rPr lang="en-US" sz="1100" b="1" i="0" dirty="0">
                <a:effectLst>
                  <a:outerShdw blurRad="38100" dist="38100" dir="2700000" algn="tl">
                    <a:srgbClr val="000000"/>
                  </a:outerShdw>
                </a:effectLst>
                <a:latin typeface="Arial" charset="0"/>
              </a:rPr>
              <a:t>a 44-year-old company that works with teams of experts to create high quality instructional content, like CD2. They also publish the material and train members of the Army National Guard in communities across the nation. The Guard purchases the material from them so that members, like me, can facilitate CD2 in classrooms at no cost to schools.</a:t>
            </a:r>
            <a:endParaRPr lang="en-US" sz="1100" b="1" dirty="0">
              <a:latin typeface="Arial" pitchFamily="34" charset="0"/>
            </a:endParaRP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This logo represents balance between career and personal life. What thoughts come to mind when you think of this balance?</a:t>
            </a:r>
          </a:p>
          <a:p>
            <a:pPr eaLnBrk="1" hangingPunct="1">
              <a:lnSpc>
                <a:spcPct val="100000"/>
              </a:lnSpc>
            </a:pPr>
            <a:r>
              <a:rPr lang="en-US" sz="1100" dirty="0">
                <a:latin typeface="Arial" pitchFamily="34" charset="0"/>
              </a:rPr>
              <a:t>Let a couple of audience members answer.</a:t>
            </a:r>
          </a:p>
          <a:p>
            <a:pPr eaLnBrk="1" hangingPunct="1">
              <a:lnSpc>
                <a:spcPct val="100000"/>
              </a:lnSpc>
            </a:pPr>
            <a:endParaRPr lang="en-US" sz="1100"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Tx/>
              <a:buNone/>
              <a:tabLst/>
              <a:defRPr/>
            </a:pPr>
            <a:r>
              <a:rPr lang="en-US" sz="1100" b="1" dirty="0">
                <a:latin typeface="Arial" pitchFamily="34" charset="0"/>
              </a:rPr>
              <a:t>We want students to plan for happy and successful lives and we feel that is best accomplished by planning for a healthy balance. </a:t>
            </a:r>
            <a:endParaRPr lang="en-US" sz="1100" dirty="0">
              <a:latin typeface="Arial" pitchFamily="34" charset="0"/>
            </a:endParaRPr>
          </a:p>
          <a:p>
            <a:pPr eaLnBrk="1" hangingPunct="1">
              <a:lnSpc>
                <a:spcPct val="100000"/>
              </a:lnSpc>
            </a:pPr>
            <a:endParaRPr lang="en-US" sz="1100" dirty="0">
              <a:latin typeface="Arial" pitchFamily="34" charset="0"/>
            </a:endParaRPr>
          </a:p>
          <a:p>
            <a:pPr eaLnBrk="1" hangingPunct="1">
              <a:lnSpc>
                <a:spcPct val="100000"/>
              </a:lnSpc>
            </a:pPr>
            <a:endParaRPr lang="en-US" sz="1100" dirty="0">
              <a:latin typeface="Arial" pitchFamily="34" charset="0"/>
            </a:endParaRPr>
          </a:p>
          <a:p>
            <a:pPr eaLnBrk="1" hangingPunct="1">
              <a:lnSpc>
                <a:spcPct val="100000"/>
              </a:lnSpc>
            </a:pPr>
            <a:endParaRPr lang="en-US" sz="1100" i="0" dirty="0">
              <a:latin typeface="Arial" pitchFamily="34" charset="0"/>
            </a:endParaRPr>
          </a:p>
          <a:p>
            <a:pPr eaLnBrk="1" hangingPunct="1">
              <a:lnSpc>
                <a:spcPct val="100000"/>
              </a:lnSpc>
            </a:pPr>
            <a:endParaRPr lang="en-US" sz="1100" b="1" dirty="0">
              <a:latin typeface="Arial" pitchFamily="34" charset="0"/>
            </a:endParaRPr>
          </a:p>
        </p:txBody>
      </p:sp>
    </p:spTree>
    <p:extLst>
      <p:ext uri="{BB962C8B-B14F-4D97-AF65-F5344CB8AC3E}">
        <p14:creationId xmlns:p14="http://schemas.microsoft.com/office/powerpoint/2010/main" val="2451327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xfrm>
            <a:off x="1341438" y="700088"/>
            <a:ext cx="4313237" cy="3235325"/>
          </a:xfrm>
          <a:ln/>
        </p:spPr>
      </p:sp>
      <p:sp>
        <p:nvSpPr>
          <p:cNvPr id="3" name="Notes Placeholder 2"/>
          <p:cNvSpPr>
            <a:spLocks noGrp="1"/>
          </p:cNvSpPr>
          <p:nvPr>
            <p:ph type="body" idx="1"/>
          </p:nvPr>
        </p:nvSpPr>
        <p:spPr>
          <a:xfrm>
            <a:off x="876300" y="3994970"/>
            <a:ext cx="5336668" cy="4618038"/>
          </a:xfrm>
        </p:spPr>
        <p:txBody>
          <a:bodyPr>
            <a:noAutofit/>
          </a:bodyPr>
          <a:lstStyle/>
          <a:p>
            <a:pPr>
              <a:lnSpc>
                <a:spcPct val="100000"/>
              </a:lnSpc>
              <a:defRPr/>
            </a:pPr>
            <a:r>
              <a:rPr lang="en-US" sz="1100" b="1" dirty="0">
                <a:latin typeface="Arial" pitchFamily="34" charset="0"/>
              </a:rPr>
              <a:t>We advise students to go online to find out the costs for their preferred schools. We talk about the expenses (a real eye opener for many) and ways to make education more affordable. We suggest that they talk with their families about what they can afford. </a:t>
            </a:r>
          </a:p>
          <a:p>
            <a:pPr>
              <a:lnSpc>
                <a:spcPct val="100000"/>
              </a:lnSpc>
            </a:pPr>
            <a:endParaRPr lang="en-US" sz="1000" dirty="0"/>
          </a:p>
          <a:p>
            <a:pPr>
              <a:lnSpc>
                <a:spcPct val="100000"/>
              </a:lnSpc>
            </a:pPr>
            <a:endParaRPr lang="en-US" sz="1000" dirty="0"/>
          </a:p>
        </p:txBody>
      </p:sp>
    </p:spTree>
    <p:extLst>
      <p:ext uri="{BB962C8B-B14F-4D97-AF65-F5344CB8AC3E}">
        <p14:creationId xmlns:p14="http://schemas.microsoft.com/office/powerpoint/2010/main" val="3581862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xfrm>
            <a:off x="867538" y="4313439"/>
            <a:ext cx="5275326" cy="4463760"/>
          </a:xfrm>
          <a:noFill/>
          <a:ln w="9525"/>
        </p:spPr>
        <p:txBody>
          <a:bodyPr/>
          <a:lstStyle/>
          <a:p>
            <a:pPr eaLnBrk="1" hangingPunct="1">
              <a:lnSpc>
                <a:spcPct val="100000"/>
              </a:lnSpc>
            </a:pPr>
            <a:r>
              <a:rPr lang="en-US" sz="1100" b="1" dirty="0">
                <a:latin typeface="Arial" pitchFamily="34" charset="0"/>
              </a:rPr>
              <a:t>Finally – time to go to work – Finding a Job</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Maybe during high school and college or trade school, and certainly after the post-secondary education and training – eventually, students will want to find a job (we hope). Finding a job can be a job in itself! </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Some positions are advertised – all you have to do is check the newspaper, help wanted signs or websites. But because the jobs are advertised, you will have a lot of competition. </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Other positions are “invisible” – not advertised. Employers often hire people they know, or referrals from people they trust. </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There are two strategies we teach students for uncovering an “invisible” job.</a:t>
            </a:r>
          </a:p>
          <a:p>
            <a:pPr eaLnBrk="1" hangingPunct="1">
              <a:lnSpc>
                <a:spcPct val="100000"/>
              </a:lnSpc>
              <a:buFontTx/>
              <a:buAutoNum type="arabicPeriod"/>
            </a:pPr>
            <a:r>
              <a:rPr lang="en-US" sz="1100" b="1" dirty="0">
                <a:latin typeface="Arial" pitchFamily="34" charset="0"/>
              </a:rPr>
              <a:t> Research an organization you are interested in working for.</a:t>
            </a:r>
          </a:p>
          <a:p>
            <a:pPr eaLnBrk="1" hangingPunct="1">
              <a:lnSpc>
                <a:spcPct val="100000"/>
              </a:lnSpc>
              <a:buFontTx/>
              <a:buAutoNum type="arabicPeriod"/>
            </a:pPr>
            <a:r>
              <a:rPr lang="en-US" sz="1100" b="1" dirty="0">
                <a:latin typeface="Arial" pitchFamily="34" charset="0"/>
              </a:rPr>
              <a:t> Build of network of people who will help you find a job. We talk with students about practical ways to network.</a:t>
            </a:r>
          </a:p>
        </p:txBody>
      </p:sp>
    </p:spTree>
    <p:extLst>
      <p:ext uri="{BB962C8B-B14F-4D97-AF65-F5344CB8AC3E}">
        <p14:creationId xmlns:p14="http://schemas.microsoft.com/office/powerpoint/2010/main" val="224164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xfrm>
            <a:off x="848678" y="4266757"/>
            <a:ext cx="5160645" cy="4179160"/>
          </a:xfrm>
          <a:noFill/>
          <a:ln w="9525"/>
        </p:spPr>
        <p:txBody>
          <a:bodyPr lIns="93397" tIns="46697" rIns="93397" bIns="46697"/>
          <a:lstStyle/>
          <a:p>
            <a:pPr eaLnBrk="1" hangingPunct="1">
              <a:lnSpc>
                <a:spcPct val="100000"/>
              </a:lnSpc>
            </a:pPr>
            <a:r>
              <a:rPr lang="en-US" sz="1100" b="1" dirty="0">
                <a:latin typeface="Arial" pitchFamily="34" charset="0"/>
              </a:rPr>
              <a:t>A student’s resume, cover letter, and job application are often their potential employer’s first impression of them! We want them to learn to make it work for them , NOT against them! </a:t>
            </a:r>
          </a:p>
        </p:txBody>
      </p:sp>
    </p:spTree>
    <p:extLst>
      <p:ext uri="{BB962C8B-B14F-4D97-AF65-F5344CB8AC3E}">
        <p14:creationId xmlns:p14="http://schemas.microsoft.com/office/powerpoint/2010/main" val="553018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xfrm>
            <a:off x="876301" y="4239070"/>
            <a:ext cx="5275326" cy="4152041"/>
          </a:xfrm>
          <a:noFill/>
          <a:ln w="9525"/>
        </p:spPr>
        <p:txBody>
          <a:bodyPr lIns="93405" tIns="46702" rIns="93405" bIns="46702"/>
          <a:lstStyle/>
          <a:p>
            <a:pPr eaLnBrk="1" hangingPunct="1">
              <a:lnSpc>
                <a:spcPct val="100000"/>
              </a:lnSpc>
            </a:pPr>
            <a:r>
              <a:rPr lang="en-US" sz="1100" b="1" dirty="0">
                <a:latin typeface="Arial" pitchFamily="34" charset="0"/>
              </a:rPr>
              <a:t>CTC has a FREE online tool for students to use in their job search. They go to www.careertrain.com, choose “Student” and then follow the instructions. </a:t>
            </a:r>
          </a:p>
          <a:p>
            <a:pPr eaLnBrk="1" hangingPunct="1">
              <a:lnSpc>
                <a:spcPct val="100000"/>
              </a:lnSpc>
            </a:pPr>
            <a:r>
              <a:rPr lang="en-US" sz="1100" b="1" dirty="0">
                <a:latin typeface="Arial" pitchFamily="34" charset="0"/>
              </a:rPr>
              <a:t>Their information is password-protected. Students use the school’s password, which I supply, to access the tool, and then they create their own passwords before beginning their work. </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This tool stores their information for 2 years, and by law, they have to be over 13-years-old to use it. </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Once they enter their information, they can create cover letters, resumes and thank you letters for different jobs and different companies. </a:t>
            </a:r>
          </a:p>
          <a:p>
            <a:pPr eaLnBrk="1" hangingPunct="1">
              <a:lnSpc>
                <a:spcPct val="100000"/>
              </a:lnSpc>
            </a:pPr>
            <a:r>
              <a:rPr lang="en-US" sz="1100" b="1" dirty="0">
                <a:solidFill>
                  <a:srgbClr val="C00000"/>
                </a:solidFill>
                <a:latin typeface="Arial" pitchFamily="34" charset="0"/>
              </a:rPr>
              <a:t>All they need to do is copy the contents of these documents into a word processing program (like Microsoft Word), carefully proofread for spelling and grammar mistakes, make any changes, and print. </a:t>
            </a:r>
          </a:p>
        </p:txBody>
      </p:sp>
    </p:spTree>
    <p:extLst>
      <p:ext uri="{BB962C8B-B14F-4D97-AF65-F5344CB8AC3E}">
        <p14:creationId xmlns:p14="http://schemas.microsoft.com/office/powerpoint/2010/main" val="2025646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xfrm>
            <a:off x="857250" y="4416469"/>
            <a:ext cx="5143500" cy="4182345"/>
          </a:xfrm>
          <a:noFill/>
          <a:ln w="9525"/>
        </p:spPr>
        <p:txBody>
          <a:bodyPr/>
          <a:lstStyle/>
          <a:p>
            <a:pPr eaLnBrk="1" hangingPunct="1"/>
            <a:r>
              <a:rPr lang="en-US" sz="1100" b="1" dirty="0">
                <a:latin typeface="Arial" pitchFamily="34" charset="0"/>
              </a:rPr>
              <a:t>Students also learn that once they have prepared their resume, filling out job applications is very easy. </a:t>
            </a:r>
          </a:p>
          <a:p>
            <a:pPr eaLnBrk="1" hangingPunct="1"/>
            <a:r>
              <a:rPr lang="en-US" sz="1100" b="1" dirty="0">
                <a:latin typeface="Arial" pitchFamily="34" charset="0"/>
              </a:rPr>
              <a:t>They see how information for a standard application can be taken right from their resume.</a:t>
            </a:r>
          </a:p>
        </p:txBody>
      </p:sp>
    </p:spTree>
    <p:extLst>
      <p:ext uri="{BB962C8B-B14F-4D97-AF65-F5344CB8AC3E}">
        <p14:creationId xmlns:p14="http://schemas.microsoft.com/office/powerpoint/2010/main" val="3168876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xfrm>
            <a:off x="876300" y="4387811"/>
            <a:ext cx="5266564" cy="4155205"/>
          </a:xfrm>
          <a:noFill/>
          <a:ln w="9525"/>
        </p:spPr>
        <p:txBody>
          <a:bodyPr/>
          <a:lstStyle/>
          <a:p>
            <a:pPr eaLnBrk="1" hangingPunct="1">
              <a:lnSpc>
                <a:spcPct val="100000"/>
              </a:lnSpc>
            </a:pPr>
            <a:r>
              <a:rPr lang="en-US" sz="1100" b="1" dirty="0">
                <a:latin typeface="Arial" pitchFamily="34" charset="0"/>
              </a:rPr>
              <a:t>If their cover letter, resume, and application have worked, the next step will be the interview. </a:t>
            </a:r>
          </a:p>
        </p:txBody>
      </p:sp>
    </p:spTree>
    <p:extLst>
      <p:ext uri="{BB962C8B-B14F-4D97-AF65-F5344CB8AC3E}">
        <p14:creationId xmlns:p14="http://schemas.microsoft.com/office/powerpoint/2010/main" val="3002373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xfrm>
            <a:off x="876300" y="4387811"/>
            <a:ext cx="5266564" cy="4155205"/>
          </a:xfrm>
          <a:noFill/>
          <a:ln w="9525"/>
        </p:spPr>
        <p:txBody>
          <a:bodyPr/>
          <a:lstStyle/>
          <a:p>
            <a:pPr eaLnBrk="1" hangingPunct="1">
              <a:lnSpc>
                <a:spcPct val="100000"/>
              </a:lnSpc>
            </a:pPr>
            <a:r>
              <a:rPr lang="en-US" sz="1100" b="1" dirty="0"/>
              <a:t>Students discuss and evaluate 4 videos – each showing different interviews. The videos are pretty funny and students always seem to especially enjoy this part of the workshop.</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For the sake of time, I want to share 2 of the 4 videos with you.</a:t>
            </a:r>
          </a:p>
        </p:txBody>
      </p:sp>
    </p:spTree>
    <p:extLst>
      <p:ext uri="{BB962C8B-B14F-4D97-AF65-F5344CB8AC3E}">
        <p14:creationId xmlns:p14="http://schemas.microsoft.com/office/powerpoint/2010/main" val="514279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48BA854D-F9BE-40D7-BB2C-145F0FF5A6D0}"/>
              </a:ext>
            </a:extLst>
          </p:cNvPr>
          <p:cNvSpPr>
            <a:spLocks noGrp="1"/>
          </p:cNvSpPr>
          <p:nvPr>
            <p:ph type="body" idx="1"/>
          </p:nvPr>
        </p:nvSpPr>
        <p:spPr/>
        <p:txBody>
          <a:bodyPr/>
          <a:lstStyle/>
          <a:p>
            <a:endParaRPr lang="en-US" b="1" dirty="0"/>
          </a:p>
          <a:p>
            <a:endParaRPr lang="en-US" b="1" dirty="0"/>
          </a:p>
        </p:txBody>
      </p:sp>
    </p:spTree>
    <p:extLst>
      <p:ext uri="{BB962C8B-B14F-4D97-AF65-F5344CB8AC3E}">
        <p14:creationId xmlns:p14="http://schemas.microsoft.com/office/powerpoint/2010/main" val="833781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 name="Notes Placeholder 1">
            <a:extLst>
              <a:ext uri="{FF2B5EF4-FFF2-40B4-BE49-F238E27FC236}">
                <a16:creationId xmlns:a16="http://schemas.microsoft.com/office/drawing/2014/main" id="{2C66217F-012D-4DD4-9FDE-D7ACBDB5DEE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0596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867538" y="4387811"/>
            <a:ext cx="5257800" cy="4155205"/>
          </a:xfrm>
          <a:noFill/>
          <a:ln w="9525"/>
        </p:spPr>
        <p:txBody>
          <a:bodyPr/>
          <a:lstStyle/>
          <a:p>
            <a:pPr eaLnBrk="1" hangingPunct="1">
              <a:lnSpc>
                <a:spcPct val="100000"/>
              </a:lnSpc>
            </a:pPr>
            <a:r>
              <a:rPr lang="en-US" sz="1100" b="1" dirty="0">
                <a:latin typeface="Arial" pitchFamily="34" charset="0"/>
              </a:rPr>
              <a:t>Once they have a good job, the challenge is to KEEP it! “Play by the rules” and the rules include “business etiquette” or in plain English – “manners.” So we provide students with tips like those listed above and others that include:</a:t>
            </a:r>
          </a:p>
          <a:p>
            <a:pPr marL="164643" indent="-164643" eaLnBrk="1" hangingPunct="1">
              <a:lnSpc>
                <a:spcPct val="100000"/>
              </a:lnSpc>
              <a:buFont typeface="Arial" pitchFamily="34" charset="0"/>
              <a:buChar char="•"/>
            </a:pPr>
            <a:r>
              <a:rPr lang="en-US" sz="1100" b="1" dirty="0">
                <a:latin typeface="Arial" pitchFamily="34" charset="0"/>
              </a:rPr>
              <a:t>When you are introduced to someone, stand up, smile, make eye contact, say hello and offer a proper handshake. </a:t>
            </a:r>
          </a:p>
          <a:p>
            <a:pPr marL="164643" indent="-164643" eaLnBrk="1" hangingPunct="1">
              <a:lnSpc>
                <a:spcPct val="100000"/>
              </a:lnSpc>
              <a:buFont typeface="Arial" pitchFamily="34" charset="0"/>
              <a:buChar char="•"/>
            </a:pPr>
            <a:r>
              <a:rPr lang="en-US" sz="1100" b="1" dirty="0">
                <a:latin typeface="Arial" pitchFamily="34" charset="0"/>
              </a:rPr>
              <a:t>As you deal with customers and co-workers, be helpful. Smile and offer assistance whenever you can.</a:t>
            </a:r>
          </a:p>
          <a:p>
            <a:pPr marL="164643" indent="-164643" eaLnBrk="1" hangingPunct="1">
              <a:lnSpc>
                <a:spcPct val="100000"/>
              </a:lnSpc>
              <a:buFont typeface="Arial" pitchFamily="34" charset="0"/>
              <a:buChar char="•"/>
            </a:pPr>
            <a:r>
              <a:rPr lang="en-US" sz="1100" b="1" dirty="0">
                <a:latin typeface="Arial" pitchFamily="34" charset="0"/>
              </a:rPr>
              <a:t>Call your bosses and your customers by Mr. or Ms. unless they ask you to use their first names. </a:t>
            </a:r>
          </a:p>
          <a:p>
            <a:pPr marL="164643" indent="-164643" eaLnBrk="1" hangingPunct="1">
              <a:lnSpc>
                <a:spcPct val="100000"/>
              </a:lnSpc>
              <a:buFont typeface="Arial" pitchFamily="34" charset="0"/>
              <a:buChar char="•"/>
            </a:pPr>
            <a:r>
              <a:rPr lang="en-US" sz="1100" b="1" dirty="0">
                <a:latin typeface="Arial" pitchFamily="34" charset="0"/>
              </a:rPr>
              <a:t>Saying “please, thank you,” is important! Get in the habit – please! And instead of “no problem” say “you’re welcome” or “my pleasure.”</a:t>
            </a:r>
          </a:p>
          <a:p>
            <a:pPr marL="164643" indent="-164643" eaLnBrk="1" hangingPunct="1">
              <a:lnSpc>
                <a:spcPct val="100000"/>
              </a:lnSpc>
              <a:buFont typeface="Arial" pitchFamily="34" charset="0"/>
              <a:buChar char="•"/>
            </a:pPr>
            <a:r>
              <a:rPr lang="en-US" sz="1100" b="1" dirty="0">
                <a:latin typeface="Arial" pitchFamily="34" charset="0"/>
              </a:rPr>
              <a:t>Refrain from using text speak in written correspondence while at work.</a:t>
            </a:r>
          </a:p>
          <a:p>
            <a:pPr marL="0" indent="0" eaLnBrk="1" hangingPunct="1">
              <a:lnSpc>
                <a:spcPct val="100000"/>
              </a:lnSpc>
              <a:buFont typeface="Arial" pitchFamily="34" charset="0"/>
              <a:buNone/>
            </a:pPr>
            <a:endParaRPr lang="en-US" sz="1100" b="1" dirty="0">
              <a:latin typeface="Arial" pitchFamily="34" charset="0"/>
            </a:endParaRPr>
          </a:p>
          <a:p>
            <a:pPr eaLnBrk="1" hangingPunct="1"/>
            <a:endParaRPr lang="en-US" dirty="0">
              <a:latin typeface="Arial" pitchFamily="34" charset="0"/>
            </a:endParaRPr>
          </a:p>
        </p:txBody>
      </p:sp>
    </p:spTree>
    <p:extLst>
      <p:ext uri="{BB962C8B-B14F-4D97-AF65-F5344CB8AC3E}">
        <p14:creationId xmlns:p14="http://schemas.microsoft.com/office/powerpoint/2010/main" val="292783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xfrm>
            <a:off x="876300" y="4387811"/>
            <a:ext cx="5257800" cy="4155205"/>
          </a:xfrm>
          <a:noFill/>
          <a:ln w="9525"/>
        </p:spPr>
        <p: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lang="en-US" sz="1100" b="1" dirty="0">
                <a:latin typeface="Arial" pitchFamily="34" charset="0"/>
              </a:rPr>
              <a:t>CD2 enhances schools’ efforts toward getting students “college and career ready.”</a:t>
            </a: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0"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 typeface="Arial" panose="020B0604020202020204" pitchFamily="34" charset="0"/>
              <a:buNone/>
              <a:tabLst/>
              <a:defRPr/>
            </a:pPr>
            <a:r>
              <a:rPr lang="en-US" sz="1100" b="1" dirty="0">
                <a:latin typeface="Arial" pitchFamily="34" charset="0"/>
              </a:rPr>
              <a:t>College and career readiness includes: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lang="en-US" sz="1100" b="1" dirty="0">
                <a:latin typeface="Arial" pitchFamily="34" charset="0"/>
              </a:rPr>
              <a:t>self-awareness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lang="en-US" sz="1100" b="1" dirty="0">
                <a:latin typeface="Arial" pitchFamily="34" charset="0"/>
              </a:rPr>
              <a:t>research about options and costs regarding post-secondary education and careers</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lang="en-US" sz="1100" b="1" dirty="0">
                <a:latin typeface="Arial" pitchFamily="34" charset="0"/>
              </a:rPr>
              <a:t>taking personal responsibility for preparing for the future</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lang="en-US" sz="1100" b="1" dirty="0">
                <a:latin typeface="Arial" pitchFamily="34" charset="0"/>
              </a:rPr>
              <a:t>knowing how to get and keep a job</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lang="en-US" sz="1100" b="1" dirty="0">
                <a:latin typeface="Arial" pitchFamily="34" charset="0"/>
              </a:rPr>
              <a:t>goal setting</a:t>
            </a:r>
          </a:p>
          <a:p>
            <a:pPr marL="171450" marR="0" lvl="0" indent="-17145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a:pPr>
            <a:r>
              <a:rPr lang="en-US" sz="1100" b="1" dirty="0">
                <a:latin typeface="Arial" pitchFamily="34" charset="0"/>
              </a:rPr>
              <a:t>healthy decision-making</a:t>
            </a: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1"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Tx/>
              <a:buNone/>
              <a:tabLst/>
              <a:defRPr/>
            </a:pPr>
            <a:r>
              <a:rPr lang="en-US" sz="1100" b="1" dirty="0">
                <a:latin typeface="Arial" pitchFamily="34" charset="0"/>
              </a:rPr>
              <a:t>These are all integrated into the CD2 workshop. Students even have the opportunity to create a tangible, action-plan of their own. </a:t>
            </a: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1"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Tx/>
              <a:buNone/>
              <a:tabLst/>
              <a:defRPr/>
            </a:pPr>
            <a:r>
              <a:rPr lang="en-US" sz="1100" b="1" dirty="0">
                <a:latin typeface="Arial" pitchFamily="34" charset="0"/>
              </a:rPr>
              <a:t>Now, let’s look closer at some of the highlights of CD2.</a:t>
            </a: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1"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1"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1" dirty="0">
              <a:latin typeface="Arial" pitchFamily="34" charset="0"/>
            </a:endParaRPr>
          </a:p>
          <a:p>
            <a:pPr marL="0" marR="0" lvl="0" indent="0" algn="l" defTabSz="914400" rtl="0" eaLnBrk="1" fontAlgn="base" latinLnBrk="0" hangingPunct="1">
              <a:lnSpc>
                <a:spcPct val="100000"/>
              </a:lnSpc>
              <a:spcBef>
                <a:spcPct val="40000"/>
              </a:spcBef>
              <a:spcAft>
                <a:spcPct val="0"/>
              </a:spcAft>
              <a:buClrTx/>
              <a:buSzTx/>
              <a:buFontTx/>
              <a:buNone/>
              <a:tabLst/>
              <a:defRPr/>
            </a:pPr>
            <a:endParaRPr lang="en-US" sz="1100" b="1" dirty="0">
              <a:latin typeface="Arial" pitchFamily="34" charset="0"/>
            </a:endParaRPr>
          </a:p>
        </p:txBody>
      </p:sp>
    </p:spTree>
    <p:extLst>
      <p:ext uri="{BB962C8B-B14F-4D97-AF65-F5344CB8AC3E}">
        <p14:creationId xmlns:p14="http://schemas.microsoft.com/office/powerpoint/2010/main" val="77650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a:xfrm>
            <a:off x="867537" y="4387811"/>
            <a:ext cx="5284090" cy="4155205"/>
          </a:xfrm>
          <a:noFill/>
          <a:ln w="9525"/>
        </p:spPr>
        <p:txBody>
          <a:bodyPr/>
          <a:lstStyle/>
          <a:p>
            <a:pPr eaLnBrk="1" hangingPunct="1">
              <a:lnSpc>
                <a:spcPct val="100000"/>
              </a:lnSpc>
            </a:pPr>
            <a:r>
              <a:rPr lang="en-US" sz="1100" b="1" dirty="0">
                <a:latin typeface="Arial" pitchFamily="34" charset="0"/>
              </a:rPr>
              <a:t>You’ve seen a glimpse of how we use CD2 to give students practical ways to make their futures successful.</a:t>
            </a:r>
          </a:p>
          <a:p>
            <a:pPr eaLnBrk="1" hangingPunct="1">
              <a:lnSpc>
                <a:spcPct val="100000"/>
              </a:lnSpc>
            </a:pPr>
            <a:r>
              <a:rPr lang="en-US" sz="1100" b="1" dirty="0">
                <a:latin typeface="Arial" pitchFamily="34" charset="0"/>
              </a:rPr>
              <a:t>BUT they need to know about potential career blockers, choices that could derail their chances for success.</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We emphasize that each one makes their own lifestyle choices. Each will face the consequences, both good and bad. </a:t>
            </a:r>
          </a:p>
          <a:p>
            <a:pPr eaLnBrk="1" hangingPunct="1">
              <a:lnSpc>
                <a:spcPct val="100000"/>
              </a:lnSpc>
            </a:pPr>
            <a:r>
              <a:rPr lang="en-US" sz="1100" b="1" dirty="0">
                <a:latin typeface="Arial" pitchFamily="34" charset="0"/>
              </a:rPr>
              <a:t>But they don’t have to make their choices alone. </a:t>
            </a:r>
          </a:p>
          <a:p>
            <a:pPr eaLnBrk="1" hangingPunct="1"/>
            <a:endParaRPr lang="en-US" sz="1100" b="1" dirty="0">
              <a:latin typeface="Arial" pitchFamily="34" charset="0"/>
            </a:endParaRPr>
          </a:p>
          <a:p>
            <a:pPr eaLnBrk="1" hangingPunct="1">
              <a:lnSpc>
                <a:spcPct val="100000"/>
              </a:lnSpc>
            </a:pPr>
            <a:r>
              <a:rPr lang="en-US" sz="1100" b="1" dirty="0">
                <a:latin typeface="Arial" pitchFamily="34" charset="0"/>
              </a:rPr>
              <a:t>They can get advice from trustworthy people who have already faced the decisions they are facing. </a:t>
            </a:r>
          </a:p>
          <a:p>
            <a:pPr eaLnBrk="1" hangingPunct="1">
              <a:lnSpc>
                <a:spcPct val="100000"/>
              </a:lnSpc>
            </a:pPr>
            <a:endParaRPr lang="en-US" sz="1100" b="1" dirty="0">
              <a:latin typeface="Arial" pitchFamily="34" charset="0"/>
            </a:endParaRPr>
          </a:p>
          <a:p>
            <a:pPr>
              <a:lnSpc>
                <a:spcPct val="100000"/>
              </a:lnSpc>
            </a:pPr>
            <a:r>
              <a:rPr lang="en-US" sz="1100" b="1" dirty="0"/>
              <a:t>I’ve heard that Mark Twain said, “When I was a boy of fourteen, my father was so ignorant I could hardly stand to have the old man around. But when I got to be twenty-one, I was astonished at how much the old man had learned in seven years.”</a:t>
            </a:r>
          </a:p>
          <a:p>
            <a:pPr>
              <a:lnSpc>
                <a:spcPct val="100000"/>
              </a:lnSpc>
            </a:pPr>
            <a:r>
              <a:rPr lang="en-US" sz="1100" b="1" dirty="0"/>
              <a:t>His father hadn’t gotten smarter, Mark Twain had grown up enough to know to listen a little. </a:t>
            </a:r>
          </a:p>
          <a:p>
            <a:r>
              <a:rPr lang="en-US" sz="1100" i="1" dirty="0"/>
              <a:t>This quote has been attributed to Mark Twain, but until the attribution can be verified, the quote should not be regarded as authentic. (Reader’s Digest, September 1937.)</a:t>
            </a:r>
            <a:endParaRPr lang="en-US" sz="1100" dirty="0"/>
          </a:p>
          <a:p>
            <a:r>
              <a:rPr lang="en-US" sz="1100" b="1" dirty="0">
                <a:latin typeface="Arial" pitchFamily="34" charset="0"/>
              </a:rPr>
              <a:t>Their decisions should reflect their priorities and be consistent with the law. </a:t>
            </a:r>
          </a:p>
        </p:txBody>
      </p:sp>
    </p:spTree>
    <p:extLst>
      <p:ext uri="{BB962C8B-B14F-4D97-AF65-F5344CB8AC3E}">
        <p14:creationId xmlns:p14="http://schemas.microsoft.com/office/powerpoint/2010/main" val="4008532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xfrm>
            <a:off x="876300" y="4387811"/>
            <a:ext cx="5337613" cy="4155205"/>
          </a:xfrm>
          <a:noFill/>
          <a:ln w="9525"/>
        </p:spPr>
        <p:txBody>
          <a:bodyPr/>
          <a:lstStyle/>
          <a:p>
            <a:pPr eaLnBrk="1" hangingPunct="1"/>
            <a:r>
              <a:rPr lang="en-US" sz="1100" b="1" dirty="0">
                <a:latin typeface="Arial" pitchFamily="34" charset="0"/>
              </a:rPr>
              <a:t>Risk Management</a:t>
            </a:r>
          </a:p>
          <a:p>
            <a:pPr marL="164643" indent="-164643" eaLnBrk="1" hangingPunct="1">
              <a:buFont typeface="Arial" pitchFamily="34" charset="0"/>
              <a:buChar char="•"/>
            </a:pPr>
            <a:r>
              <a:rPr lang="en-US" sz="1100" b="1" dirty="0">
                <a:latin typeface="Arial" pitchFamily="34" charset="0"/>
              </a:rPr>
              <a:t>It is why McDonalds has a carpet mat right inside the door on a rainy day. They minimize the risk of you falling, of you getting hurt, of them getting sued. </a:t>
            </a:r>
          </a:p>
          <a:p>
            <a:pPr marL="164643" indent="-164643" eaLnBrk="1" hangingPunct="1">
              <a:buFont typeface="Arial" pitchFamily="34" charset="0"/>
              <a:buChar char="•"/>
            </a:pPr>
            <a:r>
              <a:rPr lang="en-US" sz="1100" b="1" dirty="0">
                <a:latin typeface="Arial" pitchFamily="34" charset="0"/>
              </a:rPr>
              <a:t>We can apply this principle in our decisions.</a:t>
            </a:r>
          </a:p>
          <a:p>
            <a:pPr eaLnBrk="1" hangingPunct="1"/>
            <a:r>
              <a:rPr lang="en-US" sz="1100" b="1" dirty="0">
                <a:latin typeface="Arial" pitchFamily="34" charset="0"/>
              </a:rPr>
              <a:t>If students consider the consequences of the choices they face, they can make choices they’ll be proud of.</a:t>
            </a:r>
          </a:p>
          <a:p>
            <a:pPr eaLnBrk="1" hangingPunct="1"/>
            <a:r>
              <a:rPr lang="en-US" sz="1100" b="1" dirty="0">
                <a:latin typeface="Arial" pitchFamily="34" charset="0"/>
              </a:rPr>
              <a:t>They need to answer three questions: </a:t>
            </a:r>
          </a:p>
          <a:p>
            <a:pPr lvl="1" eaLnBrk="1" hangingPunct="1"/>
            <a:r>
              <a:rPr lang="en-US" sz="1100" b="1" dirty="0">
                <a:latin typeface="Arial" pitchFamily="34" charset="0"/>
              </a:rPr>
              <a:t>What are the potential gains? </a:t>
            </a:r>
          </a:p>
          <a:p>
            <a:pPr lvl="1" eaLnBrk="1" hangingPunct="1"/>
            <a:r>
              <a:rPr lang="en-US" sz="1100" b="1" dirty="0">
                <a:latin typeface="Arial" pitchFamily="34" charset="0"/>
              </a:rPr>
              <a:t>What are the potential risks or losses? </a:t>
            </a:r>
          </a:p>
          <a:p>
            <a:pPr lvl="1" eaLnBrk="1" hangingPunct="1"/>
            <a:r>
              <a:rPr lang="en-US" sz="1100" b="1" dirty="0">
                <a:latin typeface="Arial" pitchFamily="34" charset="0"/>
              </a:rPr>
              <a:t>Is the potential gain worth the potential risk? </a:t>
            </a:r>
          </a:p>
          <a:p>
            <a:pPr eaLnBrk="1" hangingPunct="1"/>
            <a:r>
              <a:rPr lang="en-US" sz="1100" b="1" dirty="0">
                <a:latin typeface="Arial" pitchFamily="34" charset="0"/>
              </a:rPr>
              <a:t>Smart decisions are made when students grasp the risks.</a:t>
            </a:r>
          </a:p>
          <a:p>
            <a:pPr eaLnBrk="1" hangingPunct="1"/>
            <a:endParaRPr lang="en-US" sz="1100" b="1" dirty="0">
              <a:latin typeface="Arial" pitchFamily="34" charset="0"/>
            </a:endParaRPr>
          </a:p>
        </p:txBody>
      </p:sp>
    </p:spTree>
    <p:extLst>
      <p:ext uri="{BB962C8B-B14F-4D97-AF65-F5344CB8AC3E}">
        <p14:creationId xmlns:p14="http://schemas.microsoft.com/office/powerpoint/2010/main" val="1751839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xfrm>
            <a:off x="876300" y="4387811"/>
            <a:ext cx="5266564" cy="4155205"/>
          </a:xfrm>
          <a:noFill/>
          <a:ln w="9525"/>
        </p:spPr>
        <p:txBody>
          <a:bodyPr/>
          <a:lstStyle/>
          <a:p>
            <a:pPr eaLnBrk="1" hangingPunct="1">
              <a:lnSpc>
                <a:spcPct val="100000"/>
              </a:lnSpc>
            </a:pPr>
            <a:r>
              <a:rPr lang="en-US" sz="1100" b="1" dirty="0">
                <a:latin typeface="Arial" pitchFamily="34" charset="0"/>
              </a:rPr>
              <a:t>To summarize, CD2 helps each student examine:  </a:t>
            </a:r>
          </a:p>
          <a:p>
            <a:pPr lvl="1" eaLnBrk="1" hangingPunct="1">
              <a:lnSpc>
                <a:spcPct val="100000"/>
              </a:lnSpc>
            </a:pPr>
            <a:r>
              <a:rPr lang="en-US" sz="1100" b="1" dirty="0">
                <a:latin typeface="Arial" pitchFamily="34" charset="0"/>
              </a:rPr>
              <a:t>Priorities – what is important to him/her.</a:t>
            </a:r>
          </a:p>
          <a:p>
            <a:pPr lvl="1" eaLnBrk="1" hangingPunct="1">
              <a:lnSpc>
                <a:spcPct val="100000"/>
              </a:lnSpc>
            </a:pPr>
            <a:r>
              <a:rPr lang="en-US" sz="1100" b="1" dirty="0">
                <a:latin typeface="Arial" pitchFamily="34" charset="0"/>
              </a:rPr>
              <a:t>Interests – and the possible jobs that would be a good fit.</a:t>
            </a:r>
          </a:p>
          <a:p>
            <a:pPr lvl="1" eaLnBrk="1" hangingPunct="1">
              <a:lnSpc>
                <a:spcPct val="100000"/>
              </a:lnSpc>
            </a:pPr>
            <a:r>
              <a:rPr lang="en-US" sz="1100" b="1" dirty="0">
                <a:latin typeface="Arial" pitchFamily="34" charset="0"/>
              </a:rPr>
              <a:t>Education and training sources – to prepare for a successful career.</a:t>
            </a:r>
          </a:p>
          <a:p>
            <a:pPr lvl="1" eaLnBrk="1" hangingPunct="1">
              <a:lnSpc>
                <a:spcPct val="100000"/>
              </a:lnSpc>
            </a:pPr>
            <a:r>
              <a:rPr lang="en-US" sz="1100" b="1" dirty="0">
                <a:latin typeface="Arial" pitchFamily="34" charset="0"/>
              </a:rPr>
              <a:t>Job getting skills – to land a great job.</a:t>
            </a:r>
          </a:p>
          <a:p>
            <a:pPr lvl="1" eaLnBrk="1" hangingPunct="1">
              <a:lnSpc>
                <a:spcPct val="100000"/>
              </a:lnSpc>
            </a:pPr>
            <a:r>
              <a:rPr lang="en-US" sz="1100" b="1" dirty="0">
                <a:latin typeface="Arial" pitchFamily="34" charset="0"/>
              </a:rPr>
              <a:t>Informed decision-making skills – to avoid falling into a trap that derails the future.</a:t>
            </a:r>
          </a:p>
          <a:p>
            <a:pPr eaLnBrk="1" hangingPunct="1">
              <a:lnSpc>
                <a:spcPct val="100000"/>
              </a:lnSpc>
            </a:pPr>
            <a:endParaRPr lang="en-US" sz="1100" b="1" dirty="0">
              <a:latin typeface="Arial" pitchFamily="34" charset="0"/>
            </a:endParaRPr>
          </a:p>
          <a:p>
            <a:pPr eaLnBrk="1" hangingPunct="1">
              <a:lnSpc>
                <a:spcPct val="100000"/>
              </a:lnSpc>
            </a:pPr>
            <a:r>
              <a:rPr lang="en-US" sz="1100" b="1" dirty="0">
                <a:latin typeface="Arial" pitchFamily="34" charset="0"/>
              </a:rPr>
              <a:t>On pages 41-42 in the student booklet, they have the format to begin creating their own plan of action. This can be a very valuable resource if they work their way through the questions and use the guide to help them formulate a plan – the plan that can lead to success by their own definition.</a:t>
            </a:r>
          </a:p>
        </p:txBody>
      </p:sp>
    </p:spTree>
    <p:extLst>
      <p:ext uri="{BB962C8B-B14F-4D97-AF65-F5344CB8AC3E}">
        <p14:creationId xmlns:p14="http://schemas.microsoft.com/office/powerpoint/2010/main" val="3191117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xfrm>
            <a:off x="885063" y="4387811"/>
            <a:ext cx="5249038" cy="4155205"/>
          </a:xfrm>
          <a:noFill/>
          <a:ln w="9525"/>
        </p:spPr>
        <p:txBody>
          <a:bodyPr/>
          <a:lstStyle/>
          <a:p>
            <a:pPr eaLnBrk="1" hangingPunct="1"/>
            <a:r>
              <a:rPr lang="en-US" sz="1100" b="1" dirty="0">
                <a:latin typeface="Arial" pitchFamily="34" charset="0"/>
              </a:rPr>
              <a:t>At the end of the presentation, I like to give a quick commercial about the National Guard.</a:t>
            </a:r>
          </a:p>
          <a:p>
            <a:pPr eaLnBrk="1" hangingPunct="1"/>
            <a:endParaRPr lang="en-US" sz="1100" b="1" dirty="0">
              <a:latin typeface="Arial" pitchFamily="34" charset="0"/>
            </a:endParaRPr>
          </a:p>
          <a:p>
            <a:pPr eaLnBrk="1" hangingPunct="1"/>
            <a:r>
              <a:rPr lang="en-US" sz="1100" b="1" dirty="0">
                <a:latin typeface="Arial" pitchFamily="34" charset="0"/>
              </a:rPr>
              <a:t>And here it is... </a:t>
            </a:r>
          </a:p>
          <a:p>
            <a:pPr eaLnBrk="1" hangingPunct="1"/>
            <a:r>
              <a:rPr lang="en-US" sz="1100" b="1" dirty="0">
                <a:latin typeface="Arial" pitchFamily="34" charset="0"/>
              </a:rPr>
              <a:t>The Guard serves your community and nation… we are citizen-soldiers who answer the call in natural disasters. </a:t>
            </a:r>
          </a:p>
          <a:p>
            <a:pPr eaLnBrk="1" hangingPunct="1"/>
            <a:endParaRPr lang="en-US" sz="1100" b="1" dirty="0">
              <a:latin typeface="Arial" pitchFamily="34" charset="0"/>
            </a:endParaRPr>
          </a:p>
          <a:p>
            <a:pPr eaLnBrk="1" hangingPunct="1"/>
            <a:r>
              <a:rPr lang="en-US" sz="1100" dirty="0">
                <a:latin typeface="Arial" pitchFamily="34" charset="0"/>
              </a:rPr>
              <a:t>(Don’t take a lot of time here. You have already sold yourself and set the stage for the Guard as the provider of a valuable resource. Pushing now will undo your credibility.) This applies to this overview presentation to educators and also to the presentation to students.</a:t>
            </a:r>
          </a:p>
          <a:p>
            <a:pPr eaLnBrk="1" hangingPunct="1"/>
            <a:endParaRPr lang="en-US" dirty="0">
              <a:latin typeface="Arial" pitchFamily="34" charset="0"/>
            </a:endParaRPr>
          </a:p>
        </p:txBody>
      </p:sp>
    </p:spTree>
    <p:extLst>
      <p:ext uri="{BB962C8B-B14F-4D97-AF65-F5344CB8AC3E}">
        <p14:creationId xmlns:p14="http://schemas.microsoft.com/office/powerpoint/2010/main" val="4072750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xfrm>
            <a:off x="885063" y="4387811"/>
            <a:ext cx="5249038" cy="4155205"/>
          </a:xfrm>
          <a:noFill/>
          <a:ln w="9525"/>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79922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u="none" dirty="0">
                <a:latin typeface="Arial" pitchFamily="34" charset="0"/>
              </a:rPr>
              <a:t>With continuous updates and improvements throughout its 41 editions, CD2 has reached millions of students.</a:t>
            </a:r>
          </a:p>
          <a:p>
            <a:pPr eaLnBrk="1" hangingPunct="1"/>
            <a:endParaRPr lang="en-US" sz="1000" b="1" u="none" dirty="0">
              <a:latin typeface="Arial" pitchFamily="34" charset="0"/>
            </a:endParaRPr>
          </a:p>
          <a:p>
            <a:pPr eaLnBrk="1" hangingPunct="1"/>
            <a:r>
              <a:rPr lang="en-US" sz="1000" b="1" u="none" dirty="0">
                <a:latin typeface="Arial" pitchFamily="34" charset="0"/>
              </a:rPr>
              <a:t>The National Guard supports its communities by providing high-quality resources at no cost to schools to help students become the best they can be. We also seek great citizens to serve with us in the National Guard. A Guard with people at their best benefits everyone. </a:t>
            </a:r>
          </a:p>
          <a:p>
            <a:pPr eaLnBrk="1" hangingPunct="1"/>
            <a:endParaRPr lang="en-US" sz="1000" b="1" u="none" dirty="0">
              <a:latin typeface="Arial" pitchFamily="34" charset="0"/>
            </a:endParaRPr>
          </a:p>
          <a:p>
            <a:pPr eaLnBrk="1" hangingPunct="1"/>
            <a:r>
              <a:rPr lang="en-US" sz="1000" b="1" u="none" dirty="0">
                <a:latin typeface="Arial" pitchFamily="34" charset="0"/>
              </a:rPr>
              <a:t>CD2 is not “something extra” for students to learn. The content has been carefully aligned with standards so that you are wisely using valuable instructional time by providing students with a different source of critical concepts and skills.</a:t>
            </a:r>
          </a:p>
          <a:p>
            <a:pPr eaLnBrk="1" hangingPunct="1"/>
            <a:endParaRPr lang="en-US" sz="1000" u="none" dirty="0">
              <a:latin typeface="Arial" pitchFamily="34" charset="0"/>
            </a:endParaRPr>
          </a:p>
          <a:p>
            <a:pPr eaLnBrk="1" hangingPunct="1"/>
            <a:r>
              <a:rPr lang="en-US" sz="1000" u="sng" dirty="0">
                <a:latin typeface="Arial" pitchFamily="34" charset="0"/>
              </a:rPr>
              <a:t>Common Core Standards</a:t>
            </a:r>
          </a:p>
          <a:p>
            <a:pPr eaLnBrk="1" hangingPunct="1"/>
            <a:endParaRPr lang="en-US" sz="1000" dirty="0">
              <a:latin typeface="Arial" pitchFamily="34" charset="0"/>
            </a:endParaRPr>
          </a:p>
          <a:p>
            <a:pPr eaLnBrk="1" hangingPunct="1"/>
            <a:r>
              <a:rPr lang="en-US" sz="1000" dirty="0">
                <a:latin typeface="Arial" pitchFamily="34" charset="0"/>
              </a:rPr>
              <a:t>For more information about Common Core standards, visit http://www.corestandards.org/. </a:t>
            </a:r>
          </a:p>
          <a:p>
            <a:pPr eaLnBrk="1" hangingPunct="1"/>
            <a:endParaRPr lang="en-US" sz="1000" dirty="0">
              <a:latin typeface="Arial" pitchFamily="34" charset="0"/>
            </a:endParaRPr>
          </a:p>
          <a:p>
            <a:pPr eaLnBrk="1" hangingPunct="1"/>
            <a:r>
              <a:rPr lang="en-US" sz="1000" dirty="0">
                <a:latin typeface="Arial" pitchFamily="34" charset="0"/>
              </a:rPr>
              <a:t>Note: It’s a good idea to check your State Dept. of Education’s website to ensure that you have the most up-to-date info. In spring 2018, 41 states have adopted Common Core standards. The standards are learning goals for students (or what many have thoughtfully concluded that typically-developing children should learn at each grade level). A few states never adopted Common Core (e.g., NE, TX, AK, IN, SC, FL). Today, many states that once adopted Common Core standards </a:t>
            </a:r>
            <a:r>
              <a:rPr lang="en-US" sz="1200" b="0" i="0" kern="1200" dirty="0">
                <a:solidFill>
                  <a:schemeClr val="tx1"/>
                </a:solidFill>
                <a:effectLst/>
                <a:latin typeface="Arial" charset="0"/>
                <a:ea typeface="+mn-ea"/>
                <a:cs typeface="+mn-cs"/>
              </a:rPr>
              <a:t>have </a:t>
            </a:r>
            <a:r>
              <a:rPr lang="en-US" sz="1000" dirty="0">
                <a:latin typeface="Arial" pitchFamily="34" charset="0"/>
              </a:rPr>
              <a:t>adapted them to better meet their own needs. Examples include </a:t>
            </a:r>
            <a:r>
              <a:rPr lang="en-US" sz="1000" b="0" i="0" kern="1200" dirty="0">
                <a:solidFill>
                  <a:schemeClr val="tx1"/>
                </a:solidFill>
                <a:effectLst/>
                <a:latin typeface="Arial" charset="0"/>
                <a:ea typeface="+mn-ea"/>
                <a:cs typeface="+mn-cs"/>
              </a:rPr>
              <a:t>GA, AL, PA, and UT. </a:t>
            </a:r>
            <a:endParaRPr lang="en-US" sz="1000" dirty="0">
              <a:latin typeface="Arial" pitchFamily="34" charset="0"/>
            </a:endParaRPr>
          </a:p>
          <a:p>
            <a:pPr eaLnBrk="1" hangingPunct="1"/>
            <a:endParaRPr lang="en-US" sz="1000" dirty="0">
              <a:latin typeface="Arial" pitchFamily="34" charset="0"/>
            </a:endParaRPr>
          </a:p>
          <a:p>
            <a:pPr eaLnBrk="1" hangingPunct="1"/>
            <a:r>
              <a:rPr lang="en-US" sz="1000" b="1" dirty="0">
                <a:latin typeface="Arial" pitchFamily="34" charset="0"/>
              </a:rPr>
              <a:t>Examples of Common Core standards and their relationship to CD2:</a:t>
            </a:r>
          </a:p>
          <a:p>
            <a:pPr eaLnBrk="1" hangingPunct="1"/>
            <a:r>
              <a:rPr lang="en-US" sz="1000" b="1" dirty="0">
                <a:latin typeface="Arial" pitchFamily="34" charset="0"/>
              </a:rPr>
              <a:t>Reading Standard 3 involves analyzing a series of ideas -- the order and connections of these ideas. CD2 guides students through a series of steps for preparing for the future – taking many actions now that will positively impact future success.</a:t>
            </a:r>
          </a:p>
          <a:p>
            <a:pPr eaLnBrk="1" hangingPunct="1"/>
            <a:endParaRPr lang="en-US" sz="1000" b="1" dirty="0">
              <a:latin typeface="Arial" pitchFamily="34" charset="0"/>
            </a:endParaRPr>
          </a:p>
          <a:p>
            <a:pPr eaLnBrk="1" hangingPunct="1"/>
            <a:r>
              <a:rPr lang="en-US" sz="1000" b="1" dirty="0">
                <a:latin typeface="Arial" pitchFamily="34" charset="0"/>
              </a:rPr>
              <a:t>Reading Standard 7 focuses on students being able to analyze accounts told in difference mediums. Info is presented through different mediums in CD2. For example, through text in the CD2 book and PPT slides, online resources, videos and discussion.</a:t>
            </a:r>
          </a:p>
          <a:p>
            <a:pPr eaLnBrk="1" hangingPunct="1"/>
            <a:endParaRPr lang="en-US" sz="1000" b="1" dirty="0">
              <a:latin typeface="Arial" pitchFamily="34" charset="0"/>
            </a:endParaRPr>
          </a:p>
          <a:p>
            <a:pPr eaLnBrk="1" hangingPunct="1"/>
            <a:r>
              <a:rPr lang="en-US" sz="1000" b="1" dirty="0">
                <a:latin typeface="Arial" pitchFamily="34" charset="0"/>
              </a:rPr>
              <a:t>Writing Standard 4 relates to students’ abilities to plan and produce clear, coherent writing with editing for specific purpose and audience. CD2 integrates this standard as students build resume packages.</a:t>
            </a:r>
          </a:p>
          <a:p>
            <a:pPr eaLnBrk="1" hangingPunct="1"/>
            <a:endParaRPr lang="en-US" sz="1000" b="1" dirty="0">
              <a:latin typeface="Arial" pitchFamily="34" charset="0"/>
            </a:endParaRPr>
          </a:p>
          <a:p>
            <a:pPr eaLnBrk="1" hangingPunct="1"/>
            <a:r>
              <a:rPr lang="en-US" sz="1000" b="1" dirty="0">
                <a:latin typeface="Arial" pitchFamily="34" charset="0"/>
              </a:rPr>
              <a:t>Writing Standard 6 involves the use technology to produce, publish, and update. Again, the CD2 online resume tool reinforces this standard.</a:t>
            </a:r>
          </a:p>
          <a:p>
            <a:pPr eaLnBrk="1" hangingPunct="1"/>
            <a:endParaRPr lang="en-US" sz="1000" b="1" dirty="0">
              <a:latin typeface="Arial" pitchFamily="34" charset="0"/>
            </a:endParaRPr>
          </a:p>
          <a:p>
            <a:pPr eaLnBrk="1" hangingPunct="1"/>
            <a:r>
              <a:rPr lang="en-US" sz="1000" b="1" dirty="0">
                <a:latin typeface="Arial" pitchFamily="34" charset="0"/>
              </a:rPr>
              <a:t>Speaking &amp; Listening Standard 1 concerns students p</a:t>
            </a:r>
            <a:r>
              <a:rPr lang="en-US" sz="1200" b="1" i="0" kern="1200" dirty="0">
                <a:solidFill>
                  <a:schemeClr val="tx1"/>
                </a:solidFill>
                <a:effectLst/>
                <a:latin typeface="Arial" charset="0"/>
                <a:ea typeface="+mn-ea"/>
                <a:cs typeface="+mn-cs"/>
              </a:rPr>
              <a:t>articipating effectively in a range of collaborative discussions while building on others' ideas and expressing their own clearly and persuasively. CD2 relates to this standard, because it is specifically designed to be a discussion-based workshop.</a:t>
            </a:r>
          </a:p>
          <a:p>
            <a:pPr eaLnBrk="1" hangingPunct="1"/>
            <a:endParaRPr lang="en-US" sz="1000" b="1" dirty="0">
              <a:latin typeface="Arial" pitchFamily="34" charset="0"/>
            </a:endParaRPr>
          </a:p>
          <a:p>
            <a:pPr eaLnBrk="1" hangingPunct="1"/>
            <a:r>
              <a:rPr lang="en-US" sz="1000" b="1" i="0" kern="1200" dirty="0">
                <a:solidFill>
                  <a:schemeClr val="tx1"/>
                </a:solidFill>
                <a:effectLst/>
                <a:latin typeface="Arial" pitchFamily="34" charset="0"/>
                <a:ea typeface="+mn-ea"/>
                <a:cs typeface="+mn-cs"/>
              </a:rPr>
              <a:t>Speaking &amp; Listening Standard 2 includes </a:t>
            </a:r>
            <a:r>
              <a:rPr lang="en-US" sz="1200" b="1" i="0" kern="1200" dirty="0">
                <a:solidFill>
                  <a:schemeClr val="tx1"/>
                </a:solidFill>
                <a:effectLst/>
                <a:latin typeface="Arial" charset="0"/>
                <a:ea typeface="+mn-ea"/>
                <a:cs typeface="+mn-cs"/>
              </a:rPr>
              <a:t>integrating multiple sources of information presented in diverse media or formats (e.g., visually, quantitatively, orally). Students’ learning is geared toward this standard while reading, writing, listening and speaking throughout the workshop.</a:t>
            </a:r>
            <a:endParaRPr lang="en-US" sz="1000" b="1" dirty="0">
              <a:latin typeface="Arial" pitchFamily="34" charset="0"/>
            </a:endParaRPr>
          </a:p>
          <a:p>
            <a:pPr eaLnBrk="1" hangingPunct="1"/>
            <a:endParaRPr lang="en-US" sz="1000" b="1" dirty="0">
              <a:latin typeface="Arial" pitchFamily="34" charset="0"/>
            </a:endParaRPr>
          </a:p>
          <a:p>
            <a:pPr eaLnBrk="1" hangingPunct="1"/>
            <a:r>
              <a:rPr lang="en-US" sz="1000" b="1" u="sng" dirty="0">
                <a:latin typeface="Arial" pitchFamily="34" charset="0"/>
              </a:rPr>
              <a:t>ASCA guidelines</a:t>
            </a:r>
          </a:p>
          <a:p>
            <a:pPr eaLnBrk="1" hangingPunct="1"/>
            <a:endParaRPr lang="en-US" sz="1000" b="1" u="sng" dirty="0">
              <a:latin typeface="Arial" pitchFamily="34" charset="0"/>
            </a:endParaRPr>
          </a:p>
          <a:p>
            <a:pPr eaLnBrk="1" hangingPunct="1"/>
            <a:r>
              <a:rPr lang="en-US" sz="1000" b="1" u="none" dirty="0">
                <a:latin typeface="Arial" pitchFamily="34" charset="0"/>
              </a:rPr>
              <a:t>As most educators know, school counselors work under ASCA ethical guidelines. These include the following – all important to CD2:</a:t>
            </a:r>
          </a:p>
          <a:p>
            <a:pPr eaLnBrk="1" hangingPunct="1"/>
            <a:endParaRPr lang="en-US" sz="1000" b="1" u="none" dirty="0">
              <a:latin typeface="Arial" pitchFamily="34" charset="0"/>
            </a:endParaRPr>
          </a:p>
          <a:p>
            <a:pPr marL="171450" indent="-171450" eaLnBrk="1" hangingPunct="1">
              <a:buFont typeface="Arial" panose="020B0604020202020204" pitchFamily="34" charset="0"/>
              <a:buChar char="•"/>
            </a:pPr>
            <a:r>
              <a:rPr lang="en-US" sz="1000" b="1" u="none" dirty="0">
                <a:latin typeface="Arial" pitchFamily="34" charset="0"/>
              </a:rPr>
              <a:t>Providing opportunities for all students to develop mindsets and behaviors necessary to learn work-related skills</a:t>
            </a:r>
          </a:p>
          <a:p>
            <a:pPr marL="171450" indent="-171450" eaLnBrk="1" hangingPunct="1">
              <a:buFont typeface="Arial" panose="020B0604020202020204" pitchFamily="34" charset="0"/>
              <a:buChar char="•"/>
            </a:pPr>
            <a:r>
              <a:rPr lang="en-US" sz="1000" b="1" u="none" dirty="0">
                <a:latin typeface="Arial" pitchFamily="34" charset="0"/>
              </a:rPr>
              <a:t>Identifying resources needed to optimize education </a:t>
            </a:r>
          </a:p>
          <a:p>
            <a:pPr marL="171450" indent="-171450" eaLnBrk="1" hangingPunct="1">
              <a:buFont typeface="Arial" panose="020B0604020202020204" pitchFamily="34" charset="0"/>
              <a:buChar char="•"/>
            </a:pPr>
            <a:r>
              <a:rPr lang="en-US" sz="1000" b="1" u="none" dirty="0">
                <a:latin typeface="Arial" pitchFamily="34" charset="0"/>
              </a:rPr>
              <a:t>Sharing info on college, career, and post-secondary options and helping students understand the importance of college and career readiness on their choices and opportunities.</a:t>
            </a:r>
          </a:p>
          <a:p>
            <a:pPr eaLnBrk="1" hangingPunct="1"/>
            <a:endParaRPr lang="en-US" sz="1000" b="1" u="none" dirty="0">
              <a:latin typeface="Arial" pitchFamily="34" charset="0"/>
            </a:endParaRPr>
          </a:p>
          <a:p>
            <a:pPr eaLnBrk="1" hangingPunct="1"/>
            <a:endParaRPr lang="en-US" sz="1000" b="1" u="none" dirty="0">
              <a:latin typeface="Arial" pitchFamily="34" charset="0"/>
            </a:endParaRPr>
          </a:p>
          <a:p>
            <a:pPr eaLnBrk="1" hangingPunct="1"/>
            <a:endParaRPr lang="en-US" sz="1000" b="1" u="none" dirty="0">
              <a:latin typeface="Arial" pitchFamily="34" charset="0"/>
            </a:endParaRPr>
          </a:p>
          <a:p>
            <a:pPr eaLnBrk="1" hangingPunct="1"/>
            <a:endParaRPr lang="en-US" sz="1000" b="1"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a:p>
            <a:pPr eaLnBrk="1" hangingPunct="1"/>
            <a:endParaRPr lang="en-US" sz="1000" u="none" dirty="0">
              <a:latin typeface="Arial" pitchFamily="34" charset="0"/>
            </a:endParaRPr>
          </a:p>
        </p:txBody>
      </p:sp>
    </p:spTree>
    <p:extLst>
      <p:ext uri="{BB962C8B-B14F-4D97-AF65-F5344CB8AC3E}">
        <p14:creationId xmlns:p14="http://schemas.microsoft.com/office/powerpoint/2010/main" val="62675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dirty="0">
                <a:latin typeface="Arial" pitchFamily="34" charset="0"/>
              </a:rPr>
              <a:t>The team of experts can be found on the title page of the CD2 student book. </a:t>
            </a:r>
          </a:p>
          <a:p>
            <a:pPr eaLnBrk="1" hangingPunct="1"/>
            <a:endParaRPr lang="en-US" sz="1000" b="1" dirty="0">
              <a:latin typeface="Arial" pitchFamily="34" charset="0"/>
            </a:endParaRPr>
          </a:p>
          <a:p>
            <a:pPr eaLnBrk="1" hangingPunct="1"/>
            <a:r>
              <a:rPr lang="en-US" sz="1000" b="1" dirty="0">
                <a:latin typeface="Arial" pitchFamily="34" charset="0"/>
              </a:rPr>
              <a:t>CD2 is comprehensive in nature. It’s divided into 16 steps ranging from self-reflection about students’ own personal qualities as they relate to career choice, career and education options, ways to get motivated, strategies for landing and keeping a job, and staying on track by making healthy decisions.</a:t>
            </a:r>
          </a:p>
          <a:p>
            <a:pPr eaLnBrk="1" hangingPunct="1"/>
            <a:endParaRPr lang="en-US" sz="1000" b="1" dirty="0">
              <a:latin typeface="Arial" pitchFamily="34" charset="0"/>
            </a:endParaRPr>
          </a:p>
          <a:p>
            <a:pPr eaLnBrk="1" hangingPunct="1"/>
            <a:r>
              <a:rPr lang="en-US" sz="1000" b="1" dirty="0">
                <a:latin typeface="Arial" pitchFamily="34" charset="0"/>
              </a:rPr>
              <a:t>CD2 was designed with best instructional practices in mind (e.g., opportunities for collaborative discussion, time for self-reflection, high-level questioning, age appropriate content connected to real-life, opportunities to apply strategies, and students are encouraged to extend their own learning by utilizing online resources found on the CD2 website: www.careertrain.com.</a:t>
            </a:r>
          </a:p>
          <a:p>
            <a:pPr eaLnBrk="1" hangingPunct="1"/>
            <a:endParaRPr lang="en-US" sz="1000" b="1" dirty="0">
              <a:latin typeface="Arial" pitchFamily="34" charset="0"/>
            </a:endParaRPr>
          </a:p>
          <a:p>
            <a:pPr eaLnBrk="1" hangingPunct="1"/>
            <a:endParaRPr lang="en-US" sz="1000" b="1" dirty="0">
              <a:latin typeface="Arial" pitchFamily="34" charset="0"/>
            </a:endParaRPr>
          </a:p>
          <a:p>
            <a:pPr eaLnBrk="1" hangingPunct="1"/>
            <a:endParaRPr lang="en-US" sz="1000" b="1" dirty="0">
              <a:latin typeface="Arial" pitchFamily="34" charset="0"/>
            </a:endParaRPr>
          </a:p>
          <a:p>
            <a:pPr eaLnBrk="1" hangingPunct="1"/>
            <a:endParaRPr lang="en-US" sz="1000" b="1" dirty="0">
              <a:latin typeface="Arial" pitchFamily="34" charset="0"/>
            </a:endParaRPr>
          </a:p>
          <a:p>
            <a:pPr eaLnBrk="1" hangingPunct="1"/>
            <a:endParaRPr lang="en-US" sz="1000" dirty="0">
              <a:latin typeface="Arial" pitchFamily="34" charset="0"/>
            </a:endParaRPr>
          </a:p>
        </p:txBody>
      </p:sp>
    </p:spTree>
    <p:extLst>
      <p:ext uri="{BB962C8B-B14F-4D97-AF65-F5344CB8AC3E}">
        <p14:creationId xmlns:p14="http://schemas.microsoft.com/office/powerpoint/2010/main" val="93972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0" dirty="0">
                <a:latin typeface="Arial" pitchFamily="34" charset="0"/>
              </a:rPr>
              <a:t>You may want to offer to demonstrate the online resume tool (now or later) found at https://www.careertrain.com/student/resume_tool.</a:t>
            </a:r>
          </a:p>
          <a:p>
            <a:pPr eaLnBrk="1" hangingPunct="1"/>
            <a:endParaRPr lang="en-US" sz="1000" b="1" dirty="0">
              <a:latin typeface="Arial" pitchFamily="34" charset="0"/>
            </a:endParaRPr>
          </a:p>
          <a:p>
            <a:pPr eaLnBrk="1" hangingPunct="1"/>
            <a:r>
              <a:rPr lang="en-US" sz="1000" b="1" dirty="0">
                <a:latin typeface="Arial" pitchFamily="34" charset="0"/>
              </a:rPr>
              <a:t>CD2 scheduling can be tailored to your needs. For example, I can focus on certain parts of CD2 or facilitate the presentation in its entirety, which is about 3 hours. We can work with various blocks of time, such as 60 or 90 minute class periods. Typically, we conduct this workshop over two or more days and with multiple classrooms. </a:t>
            </a:r>
          </a:p>
        </p:txBody>
      </p:sp>
    </p:spTree>
    <p:extLst>
      <p:ext uri="{BB962C8B-B14F-4D97-AF65-F5344CB8AC3E}">
        <p14:creationId xmlns:p14="http://schemas.microsoft.com/office/powerpoint/2010/main" val="210447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dirty="0">
                <a:latin typeface="Arial" pitchFamily="34" charset="0"/>
              </a:rPr>
              <a:t>Students’ books and CD2 online resources can be used for follow-up activities. For example, the book can be a students’ springboard for discussion with the school counselor and/or parents. It can also be used to complete an action plan and inspire areas for further research. </a:t>
            </a:r>
          </a:p>
          <a:p>
            <a:pPr eaLnBrk="1" hangingPunct="1"/>
            <a:endParaRPr lang="en-US" sz="1000" b="1" dirty="0">
              <a:latin typeface="Arial" pitchFamily="34" charset="0"/>
            </a:endParaRPr>
          </a:p>
          <a:p>
            <a:pPr eaLnBrk="1" hangingPunct="1"/>
            <a:r>
              <a:rPr lang="en-US" sz="1000" b="1" dirty="0">
                <a:latin typeface="Arial" pitchFamily="34" charset="0"/>
              </a:rPr>
              <a:t>CD2’s section on healthy decision making is especially timely for Red Ribbon Week </a:t>
            </a:r>
            <a:r>
              <a:rPr lang="en-US" sz="1000" b="0" dirty="0">
                <a:latin typeface="Arial" pitchFamily="34" charset="0"/>
              </a:rPr>
              <a:t>(a week in Oct. focused on bringing </a:t>
            </a:r>
            <a:r>
              <a:rPr lang="en-US" sz="1200" b="0" i="0" kern="1200" dirty="0">
                <a:solidFill>
                  <a:schemeClr val="tx1"/>
                </a:solidFill>
                <a:effectLst/>
                <a:latin typeface="Arial" charset="0"/>
                <a:ea typeface="+mn-ea"/>
                <a:cs typeface="+mn-cs"/>
              </a:rPr>
              <a:t>awareness to problems related to tobacco, alcohol, and drug use) </a:t>
            </a:r>
            <a:r>
              <a:rPr lang="en-US" sz="1200" b="1" i="0" kern="1200" dirty="0">
                <a:solidFill>
                  <a:schemeClr val="tx1"/>
                </a:solidFill>
                <a:effectLst/>
                <a:latin typeface="Arial" charset="0"/>
                <a:ea typeface="+mn-ea"/>
                <a:cs typeface="+mn-cs"/>
              </a:rPr>
              <a:t>and prom season, when there may be a higher likelihood of making choices around risky behaviors. </a:t>
            </a:r>
          </a:p>
          <a:p>
            <a:pPr eaLnBrk="1" hangingPunct="1"/>
            <a:endParaRPr lang="en-US" sz="1200" b="1" i="0" kern="1200" dirty="0">
              <a:solidFill>
                <a:schemeClr val="tx1"/>
              </a:solidFill>
              <a:effectLst/>
              <a:latin typeface="Arial" charset="0"/>
              <a:ea typeface="+mn-ea"/>
              <a:cs typeface="+mn-cs"/>
            </a:endParaRPr>
          </a:p>
          <a:p>
            <a:pPr eaLnBrk="1" hangingPunct="1"/>
            <a:r>
              <a:rPr lang="en-US" sz="1200" b="1" i="0" kern="1200" dirty="0">
                <a:solidFill>
                  <a:schemeClr val="tx1"/>
                </a:solidFill>
                <a:effectLst/>
                <a:latin typeface="Arial" charset="0"/>
                <a:ea typeface="+mn-ea"/>
                <a:cs typeface="+mn-cs"/>
              </a:rPr>
              <a:t>We encourage students to be proactive now in planning for their futures. For example, we stress that they can be their own financial aid director by researching resources on our website, thereby not waiting for parents or school counselors to do all the work. </a:t>
            </a:r>
          </a:p>
          <a:p>
            <a:pPr eaLnBrk="1" hangingPunct="1"/>
            <a:endParaRPr lang="en-US" sz="1200" b="0" i="0" kern="1200" dirty="0">
              <a:solidFill>
                <a:schemeClr val="tx1"/>
              </a:solidFill>
              <a:effectLst/>
              <a:latin typeface="Arial" charset="0"/>
              <a:ea typeface="+mn-ea"/>
              <a:cs typeface="+mn-cs"/>
            </a:endParaRPr>
          </a:p>
          <a:p>
            <a:pPr eaLnBrk="1" hangingPunct="1"/>
            <a:endParaRPr lang="en-US" sz="1000" b="0" dirty="0">
              <a:latin typeface="Arial" pitchFamily="34" charset="0"/>
            </a:endParaRPr>
          </a:p>
        </p:txBody>
      </p:sp>
    </p:spTree>
    <p:extLst>
      <p:ext uri="{BB962C8B-B14F-4D97-AF65-F5344CB8AC3E}">
        <p14:creationId xmlns:p14="http://schemas.microsoft.com/office/powerpoint/2010/main" val="13429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0" dirty="0">
                <a:latin typeface="Arial" pitchFamily="34" charset="0"/>
              </a:rPr>
              <a:t>The Interest Exercise is a supplement to Career Direction2. If your state did not purchase the Interest Exercise, please hide slides #8 through #13 and do not cover them in your overview to educators.</a:t>
            </a:r>
          </a:p>
          <a:p>
            <a:pPr eaLnBrk="1" hangingPunct="1"/>
            <a:endParaRPr lang="en-US" sz="1000" b="0" dirty="0">
              <a:latin typeface="Arial" pitchFamily="34" charset="0"/>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sz="1000" b="1" dirty="0">
                <a:latin typeface="Arial" pitchFamily="34" charset="0"/>
              </a:rPr>
              <a:t>Another highlight of Career Direction2 is the Interest Exercise. As students consider future careers, we encourage each one to think about his/her priorities, personality, skills and interests. CD2 has a supplemental Interest Exercise that is administered with students early in the workshop. In about 10 minutes, students think about what they enjoy doing, as this is likely a good indicator of what they would enjoy doing in their career. As we know, c</a:t>
            </a:r>
            <a:r>
              <a:rPr lang="en-US" altLang="en-US" sz="1000" b="1" dirty="0">
                <a:solidFill>
                  <a:srgbClr val="FFDC03"/>
                </a:solidFill>
              </a:rPr>
              <a:t>areer satisfaction and motivation to achieve are related to whether or not we enjoy what we’re doing.</a:t>
            </a:r>
          </a:p>
          <a:p>
            <a:pPr marL="0" marR="0" lvl="0" indent="0" algn="l" defTabSz="914400" rtl="0" eaLnBrk="1" fontAlgn="base" latinLnBrk="0" hangingPunct="1">
              <a:lnSpc>
                <a:spcPct val="90000"/>
              </a:lnSpc>
              <a:spcBef>
                <a:spcPct val="40000"/>
              </a:spcBef>
              <a:spcAft>
                <a:spcPct val="0"/>
              </a:spcAft>
              <a:buClrTx/>
              <a:buSzTx/>
              <a:buFontTx/>
              <a:buNone/>
              <a:tabLst/>
              <a:defRPr/>
            </a:pPr>
            <a:endParaRPr lang="en-US" sz="1000" b="1" dirty="0">
              <a:solidFill>
                <a:srgbClr val="FFDC03"/>
              </a:solidFill>
              <a:latin typeface="Arial" pitchFamily="34" charset="0"/>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sz="1000" b="1" dirty="0">
                <a:latin typeface="Arial" pitchFamily="34" charset="0"/>
              </a:rPr>
              <a:t>Students simply read and react, by bubbling yes or no, to 63 statements. They then add up “yes” answers that fall within 9 columns (9 broad categories). Let’s take a look at how that works. </a:t>
            </a:r>
            <a:endParaRPr lang="en-US" sz="1200" b="0" i="0" kern="1200" dirty="0">
              <a:solidFill>
                <a:schemeClr val="tx1"/>
              </a:solidFill>
              <a:effectLst/>
              <a:latin typeface="Arial" charset="0"/>
              <a:ea typeface="+mn-ea"/>
              <a:cs typeface="+mn-cs"/>
            </a:endParaRPr>
          </a:p>
          <a:p>
            <a:pPr eaLnBrk="1" hangingPunct="1"/>
            <a:endParaRPr lang="en-US" sz="1000" b="1" dirty="0">
              <a:latin typeface="Arial" pitchFamily="34" charset="0"/>
            </a:endParaRPr>
          </a:p>
        </p:txBody>
      </p:sp>
    </p:spTree>
    <p:extLst>
      <p:ext uri="{BB962C8B-B14F-4D97-AF65-F5344CB8AC3E}">
        <p14:creationId xmlns:p14="http://schemas.microsoft.com/office/powerpoint/2010/main" val="101012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p:spPr>
        <p:txBody>
          <a:bodyPr/>
          <a:lstStyle/>
          <a:p>
            <a:pPr eaLnBrk="1" hangingPunct="1"/>
            <a:r>
              <a:rPr lang="en-US" sz="1000" b="1" dirty="0">
                <a:latin typeface="Arial" pitchFamily="34" charset="0"/>
              </a:rPr>
              <a:t>The image on the slide shows how students compute their own scores by adding “yes” in each column. It’s very simple. Students then go to the Career Direction website, enter their school’s password as well as a personal self-created password. Each student enters the categories corresponding to their top 3 highest sums on their </a:t>
            </a:r>
            <a:r>
              <a:rPr lang="en-US" sz="1000" b="1" dirty="0" err="1">
                <a:latin typeface="Arial" pitchFamily="34" charset="0"/>
              </a:rPr>
              <a:t>scanform</a:t>
            </a:r>
            <a:r>
              <a:rPr lang="en-US" sz="1000" b="1" dirty="0">
                <a:latin typeface="Arial" pitchFamily="34" charset="0"/>
              </a:rPr>
              <a:t> to create a personal Careers and Occupations Guide Report. Let’s look at how this guide benefits students.</a:t>
            </a:r>
          </a:p>
        </p:txBody>
      </p:sp>
    </p:spTree>
    <p:extLst>
      <p:ext uri="{BB962C8B-B14F-4D97-AF65-F5344CB8AC3E}">
        <p14:creationId xmlns:p14="http://schemas.microsoft.com/office/powerpoint/2010/main" val="350586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ransition spd="med">
    <p:cover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pPr>
              <a:defRPr/>
            </a:pPr>
            <a:fld id="{EA51DBFB-5423-4091-BF8C-9AD8FB505D21}" type="slidenum">
              <a:rPr lang="en-US">
                <a:solidFill>
                  <a:srgbClr val="FFFFFF"/>
                </a:solidFill>
              </a:rPr>
              <a:pPr>
                <a:defRPr/>
              </a:pPr>
              <a:t>‹#›</a:t>
            </a:fld>
            <a:r>
              <a:rPr lang="en-US">
                <a:solidFill>
                  <a:srgbClr val="FFFFFF"/>
                </a:solidFill>
              </a:rPr>
              <a:t>   </a:t>
            </a:r>
            <a:r>
              <a:rPr lang="en-US" sz="2000" b="0">
                <a:solidFill>
                  <a:srgbClr val="FFFFFF"/>
                </a:solidFill>
              </a:rPr>
              <a:t>|</a:t>
            </a:r>
            <a:endParaRPr lang="en-US">
              <a:solidFill>
                <a:srgbClr val="FFFFFF"/>
              </a:solidFill>
            </a:endParaRPr>
          </a:p>
        </p:txBody>
      </p:sp>
    </p:spTree>
    <p:extLst>
      <p:ext uri="{BB962C8B-B14F-4D97-AF65-F5344CB8AC3E}">
        <p14:creationId xmlns:p14="http://schemas.microsoft.com/office/powerpoint/2010/main" val="3484636309"/>
      </p:ext>
    </p:extLst>
  </p:cSld>
  <p:clrMapOvr>
    <a:masterClrMapping/>
  </p:clrMapOvr>
  <p:transition spd="med">
    <p:cover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ransition spd="med">
    <p:cover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transition spd="med">
    <p:cover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cover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p:transition spd="med">
    <p:cover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A7F685E5-885C-4235-AC37-4E578BA11A2A}" type="slidenum">
              <a:rPr lang="en-US">
                <a:solidFill>
                  <a:srgbClr val="FFFFFF"/>
                </a:solidFill>
              </a:rPr>
              <a:pPr>
                <a:defRPr/>
              </a:pPr>
              <a:t>‹#›</a:t>
            </a:fld>
            <a:r>
              <a:rPr lang="en-US" dirty="0">
                <a:solidFill>
                  <a:srgbClr val="FFFFFF"/>
                </a:solidFill>
              </a:rPr>
              <a:t>   </a:t>
            </a:r>
            <a:r>
              <a:rPr lang="en-US" sz="2000" b="0" dirty="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2149242944"/>
      </p:ext>
    </p:extLst>
  </p:cSld>
  <p:clrMapOvr>
    <a:masterClrMapping/>
  </p:clrMapOvr>
  <p:transition spd="med">
    <p:cover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4B47A178-A4E5-40AE-8991-AC88453DB3AE}" type="slidenum">
              <a:rPr lang="en-US">
                <a:solidFill>
                  <a:srgbClr val="FFFFFF"/>
                </a:solidFill>
              </a:rPr>
              <a:pPr>
                <a:defRPr/>
              </a:pPr>
              <a:t>‹#›</a:t>
            </a:fld>
            <a:r>
              <a:rPr lang="en-US" dirty="0">
                <a:solidFill>
                  <a:srgbClr val="FFFFFF"/>
                </a:solidFill>
              </a:rPr>
              <a:t>   </a:t>
            </a:r>
            <a:r>
              <a:rPr lang="en-US" sz="2000" b="0" dirty="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1698372775"/>
      </p:ext>
    </p:extLst>
  </p:cSld>
  <p:clrMapOvr>
    <a:masterClrMapping/>
  </p:clrMapOvr>
  <p:transition spd="med">
    <p:cover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a:lvl1pPr>
          </a:lstStyle>
          <a:p>
            <a:pPr>
              <a:defRPr/>
            </a:pPr>
            <a:fld id="{1FDA1837-FD3E-4BE8-BE2B-D27E0B690907}" type="slidenum">
              <a:rPr lang="en-US">
                <a:solidFill>
                  <a:srgbClr val="FFFFFF"/>
                </a:solidFill>
              </a:rPr>
              <a:pPr>
                <a:defRPr/>
              </a:pPr>
              <a:t>‹#›</a:t>
            </a:fld>
            <a:r>
              <a:rPr lang="en-US">
                <a:solidFill>
                  <a:srgbClr val="FFFFFF"/>
                </a:solidFill>
              </a:rPr>
              <a:t>   </a:t>
            </a:r>
            <a:r>
              <a:rPr lang="en-US" sz="2000" b="0">
                <a:solidFill>
                  <a:srgbClr val="FFFFFF"/>
                </a:solidFill>
              </a:rPr>
              <a:t>|</a:t>
            </a:r>
            <a:endParaRPr lang="en-US">
              <a:solidFill>
                <a:srgbClr val="FFFFFF"/>
              </a:solidFill>
            </a:endParaRPr>
          </a:p>
        </p:txBody>
      </p:sp>
    </p:spTree>
    <p:extLst>
      <p:ext uri="{BB962C8B-B14F-4D97-AF65-F5344CB8AC3E}">
        <p14:creationId xmlns:p14="http://schemas.microsoft.com/office/powerpoint/2010/main" val="3555852491"/>
      </p:ext>
    </p:extLst>
  </p:cSld>
  <p:clrMapOvr>
    <a:masterClrMapping/>
  </p:clrMapOvr>
  <p:transition spd="med">
    <p:cover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790B9299-6799-4C2C-A966-B5B70D4CD7A4}" type="slidenum">
              <a:rPr lang="en-US">
                <a:solidFill>
                  <a:srgbClr val="FFFFFF"/>
                </a:solidFill>
              </a:rPr>
              <a:pPr>
                <a:defRPr/>
              </a:pPr>
              <a:t>‹#›</a:t>
            </a:fld>
            <a:r>
              <a:rPr lang="en-US">
                <a:solidFill>
                  <a:srgbClr val="FFFFFF"/>
                </a:solidFill>
              </a:rPr>
              <a:t>   </a:t>
            </a:r>
            <a:r>
              <a:rPr lang="en-US" sz="2000" b="0">
                <a:solidFill>
                  <a:srgbClr val="FFFFFF"/>
                </a:solidFill>
              </a:rPr>
              <a:t>|</a:t>
            </a:r>
            <a:endParaRPr lang="en-US">
              <a:solidFill>
                <a:srgbClr val="FFFFFF"/>
              </a:solidFill>
            </a:endParaRPr>
          </a:p>
        </p:txBody>
      </p:sp>
    </p:spTree>
    <p:extLst>
      <p:ext uri="{BB962C8B-B14F-4D97-AF65-F5344CB8AC3E}">
        <p14:creationId xmlns:p14="http://schemas.microsoft.com/office/powerpoint/2010/main" val="951953305"/>
      </p:ext>
    </p:extLst>
  </p:cSld>
  <p:clrMapOvr>
    <a:masterClrMapping/>
  </p:clrMapOvr>
  <p:transition spd="med">
    <p:cover dir="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026" name="Picture 4" descr="CD2-PPT-Ground2.png"/>
          <p:cNvPicPr>
            <a:picLocks noChangeAspect="1"/>
          </p:cNvPicPr>
          <p:nvPr userDrawn="1"/>
        </p:nvPicPr>
        <p:blipFill>
          <a:blip r:embed="rId7" cstate="print"/>
          <a:srcRect/>
          <a:stretch>
            <a:fillRect/>
          </a:stretch>
        </p:blipFill>
        <p:spPr bwMode="auto">
          <a:xfrm>
            <a:off x="0" y="0"/>
            <a:ext cx="9144000" cy="6858000"/>
          </a:xfrm>
          <a:prstGeom prst="rect">
            <a:avLst/>
          </a:prstGeom>
          <a:noFill/>
          <a:ln w="9525">
            <a:noFill/>
            <a:miter lim="800000"/>
            <a:headEnd/>
            <a:tailEnd/>
          </a:ln>
        </p:spPr>
      </p:pic>
      <p:sp>
        <p:nvSpPr>
          <p:cNvPr id="371725" name="Text Box 13"/>
          <p:cNvSpPr txBox="1">
            <a:spLocks noChangeArrowheads="1"/>
          </p:cNvSpPr>
          <p:nvPr userDrawn="1"/>
        </p:nvSpPr>
        <p:spPr bwMode="auto">
          <a:xfrm rot="16200000">
            <a:off x="-403225" y="6362700"/>
            <a:ext cx="974725" cy="168275"/>
          </a:xfrm>
          <a:prstGeom prst="rect">
            <a:avLst/>
          </a:prstGeom>
          <a:noFill/>
          <a:ln w="9525" algn="ctr">
            <a:noFill/>
            <a:miter lim="800000"/>
            <a:headEnd/>
            <a:tailEnd/>
          </a:ln>
          <a:effectLst/>
        </p:spPr>
        <p:txBody>
          <a:bodyPr>
            <a:spAutoFit/>
          </a:bodyPr>
          <a:lstStyle/>
          <a:p>
            <a:pPr eaLnBrk="0" hangingPunct="0">
              <a:defRPr/>
            </a:pPr>
            <a:r>
              <a:rPr lang="en-US" sz="500" dirty="0">
                <a:latin typeface="Arial" charset="0"/>
                <a:cs typeface="Arial" charset="0"/>
              </a:rPr>
              <a:t>CTC, Inc.  © 2018</a:t>
            </a: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Lst>
  <p:transition spd="med">
    <p:cover dir="ru"/>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026" name="Picture 4" descr="CD2-PPT-Ground2.png"/>
          <p:cNvPicPr>
            <a:picLocks noChangeAspect="1"/>
          </p:cNvPicPr>
          <p:nvPr userDrawn="1"/>
        </p:nvPicPr>
        <p:blipFill>
          <a:blip r:embed="rId7" cstate="print"/>
          <a:srcRect/>
          <a:stretch>
            <a:fillRect/>
          </a:stretch>
        </p:blipFill>
        <p:spPr bwMode="auto">
          <a:xfrm>
            <a:off x="0" y="0"/>
            <a:ext cx="9144000" cy="6858000"/>
          </a:xfrm>
          <a:prstGeom prst="rect">
            <a:avLst/>
          </a:prstGeom>
          <a:noFill/>
          <a:ln w="9525">
            <a:noFill/>
            <a:miter lim="800000"/>
            <a:headEnd/>
            <a:tailEnd/>
          </a:ln>
        </p:spPr>
      </p:pic>
      <p:sp>
        <p:nvSpPr>
          <p:cNvPr id="371720" name="Rectangle 8" descr="Slide"/>
          <p:cNvSpPr>
            <a:spLocks noGrp="1" noChangeArrowheads="1"/>
          </p:cNvSpPr>
          <p:nvPr>
            <p:ph type="sldNum" sz="quarter" idx="4"/>
          </p:nvPr>
        </p:nvSpPr>
        <p:spPr bwMode="auto">
          <a:xfrm>
            <a:off x="1133475" y="6313488"/>
            <a:ext cx="152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1">
                <a:solidFill>
                  <a:schemeClr val="bg1"/>
                </a:solidFill>
                <a:latin typeface="Arial" charset="0"/>
              </a:defRPr>
            </a:lvl1pPr>
          </a:lstStyle>
          <a:p>
            <a:pPr>
              <a:defRPr/>
            </a:pPr>
            <a:fld id="{ED58D272-A0D8-4114-991D-D641050A2996}" type="slidenum">
              <a:rPr lang="en-US">
                <a:solidFill>
                  <a:srgbClr val="FFFFFF"/>
                </a:solidFill>
              </a:rPr>
              <a:pPr>
                <a:defRPr/>
              </a:pPr>
              <a:t>‹#›</a:t>
            </a:fld>
            <a:r>
              <a:rPr lang="en-US" dirty="0">
                <a:solidFill>
                  <a:srgbClr val="FFFFFF"/>
                </a:solidFill>
              </a:rPr>
              <a:t>   </a:t>
            </a:r>
            <a:r>
              <a:rPr lang="en-US" sz="2000" dirty="0">
                <a:solidFill>
                  <a:srgbClr val="FFFFFF"/>
                </a:solidFill>
              </a:rPr>
              <a:t>|</a:t>
            </a:r>
            <a:endParaRPr lang="en-US" dirty="0">
              <a:solidFill>
                <a:srgbClr val="FFFFFF"/>
              </a:solidFill>
            </a:endParaRPr>
          </a:p>
        </p:txBody>
      </p:sp>
      <p:sp>
        <p:nvSpPr>
          <p:cNvPr id="371725" name="Text Box 13"/>
          <p:cNvSpPr txBox="1">
            <a:spLocks noChangeArrowheads="1"/>
          </p:cNvSpPr>
          <p:nvPr/>
        </p:nvSpPr>
        <p:spPr bwMode="auto">
          <a:xfrm rot="16200000">
            <a:off x="-401637" y="6346825"/>
            <a:ext cx="974725" cy="168275"/>
          </a:xfrm>
          <a:prstGeom prst="rect">
            <a:avLst/>
          </a:prstGeom>
          <a:noFill/>
          <a:ln w="9525" algn="ctr">
            <a:noFill/>
            <a:miter lim="800000"/>
            <a:headEnd/>
            <a:tailEnd/>
          </a:ln>
          <a:effectLst/>
        </p:spPr>
        <p:txBody>
          <a:bodyPr>
            <a:spAutoFit/>
          </a:bodyPr>
          <a:lstStyle/>
          <a:p>
            <a:pPr eaLnBrk="0" hangingPunct="0">
              <a:defRPr/>
            </a:pPr>
            <a:r>
              <a:rPr lang="en-US" sz="500" dirty="0">
                <a:solidFill>
                  <a:srgbClr val="FFFFFF"/>
                </a:solidFill>
                <a:latin typeface="Arial"/>
                <a:cs typeface="Arial" charset="0"/>
              </a:rPr>
              <a:t>CTC, Inc. © 2018</a:t>
            </a:r>
          </a:p>
        </p:txBody>
      </p:sp>
    </p:spTree>
    <p:extLst>
      <p:ext uri="{BB962C8B-B14F-4D97-AF65-F5344CB8AC3E}">
        <p14:creationId xmlns:p14="http://schemas.microsoft.com/office/powerpoint/2010/main" val="28263848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Lst>
  <p:transition spd="med">
    <p:cover dir="ru"/>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careertrain.com/" TargetMode="External"/><Relationship Id="rId5" Type="http://schemas.openxmlformats.org/officeDocument/2006/relationships/image" Target="../media/image22.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7.jpeg"/><Relationship Id="rId2" Type="http://schemas.openxmlformats.org/officeDocument/2006/relationships/video" Target="file:///\\ctc00\joint\CAREER%20DIRECTION%20STUFF\__CD2\41st%20Edition-future\CD2%2041st%20Edition%20CDROM\CD2%20Presentation\JayCool.wmv" TargetMode="External"/><Relationship Id="rId1" Type="http://schemas.microsoft.com/office/2007/relationships/media" Target="file:///\\ctc00\joint\CAREER%20DIRECTION%20STUFF\__CD2\41st%20Edition-future\CD2%2041st%20Edition%20CDROM\CD2%20Presentation\JayCool.wmv" TargetMode="Externa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9.jpeg"/><Relationship Id="rId2" Type="http://schemas.openxmlformats.org/officeDocument/2006/relationships/video" Target="file:///\\ctc00\joint\CAREER%20DIRECTION%20STUFF\__CD2\41st%20Edition-future\CD2%2041st%20Edition%20CDROM\CD2%20Presentation\JasonWright.wmv" TargetMode="External"/><Relationship Id="rId1" Type="http://schemas.microsoft.com/office/2007/relationships/media" Target="file:///\\ctc00\joint\CAREER%20DIRECTION%20STUFF\__CD2\41st%20Edition-future\CD2%2041st%20Edition%20CDROM\CD2%20Presentation\JasonWright.wmv" TargetMode="Externa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www.careertrain.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 y="716605"/>
            <a:ext cx="4069080" cy="5281665"/>
          </a:xfrm>
          <a:prstGeom prst="rect">
            <a:avLst/>
          </a:prstGeom>
        </p:spPr>
      </p:pic>
      <p:sp>
        <p:nvSpPr>
          <p:cNvPr id="3" name="TextBox 2"/>
          <p:cNvSpPr txBox="1"/>
          <p:nvPr/>
        </p:nvSpPr>
        <p:spPr>
          <a:xfrm>
            <a:off x="4815840" y="2636520"/>
            <a:ext cx="4069080" cy="1938992"/>
          </a:xfrm>
          <a:prstGeom prst="rect">
            <a:avLst/>
          </a:prstGeom>
          <a:noFill/>
        </p:spPr>
        <p:txBody>
          <a:bodyPr wrap="square" rtlCol="0">
            <a:spAutoFit/>
          </a:bodyPr>
          <a:lstStyle/>
          <a:p>
            <a:pPr algn="ctr"/>
            <a:r>
              <a:rPr lang="en-US" sz="3600" b="1" i="1" dirty="0">
                <a:solidFill>
                  <a:schemeClr val="bg1"/>
                </a:solidFill>
              </a:rPr>
              <a:t>A Presentation for Educators</a:t>
            </a:r>
          </a:p>
          <a:p>
            <a:pPr algn="ctr"/>
            <a:endParaRPr lang="en-US" dirty="0">
              <a:solidFill>
                <a:schemeClr val="bg1"/>
              </a:solidFill>
            </a:endParaRPr>
          </a:p>
          <a:p>
            <a:pPr algn="ctr"/>
            <a:endParaRPr lang="en-US" dirty="0">
              <a:solidFill>
                <a:schemeClr val="bg1"/>
              </a:solidFill>
            </a:endParaRPr>
          </a:p>
        </p:txBody>
      </p:sp>
      <p:pic>
        <p:nvPicPr>
          <p:cNvPr id="4" name="Picture 8"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Tree>
    <p:extLst>
      <p:ext uri="{BB962C8B-B14F-4D97-AF65-F5344CB8AC3E}">
        <p14:creationId xmlns:p14="http://schemas.microsoft.com/office/powerpoint/2010/main" val="1758042374"/>
      </p:ext>
    </p:extLst>
  </p:cSld>
  <p:clrMapOvr>
    <a:masterClrMapping/>
  </p:clrMapOvr>
  <p:transition spd="med">
    <p:cover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10</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6" name="TextBox 5"/>
          <p:cNvSpPr txBox="1"/>
          <p:nvPr/>
        </p:nvSpPr>
        <p:spPr>
          <a:xfrm>
            <a:off x="438845" y="1952994"/>
            <a:ext cx="4570477" cy="3785652"/>
          </a:xfrm>
          <a:prstGeom prst="rect">
            <a:avLst/>
          </a:prstGeom>
          <a:noFill/>
        </p:spPr>
        <p:txBody>
          <a:bodyPr wrap="square" rtlCol="0">
            <a:spAutoFit/>
          </a:bodyPr>
          <a:lstStyle/>
          <a:p>
            <a:pPr marL="342900" indent="-342900">
              <a:buFont typeface="Wingdings" panose="05000000000000000000" pitchFamily="2" charset="2"/>
              <a:buChar char="q"/>
            </a:pPr>
            <a:r>
              <a:rPr lang="en-US" b="1" dirty="0"/>
              <a:t>Based on individual interests</a:t>
            </a:r>
          </a:p>
          <a:p>
            <a:endParaRPr lang="en-US" b="1" dirty="0"/>
          </a:p>
          <a:p>
            <a:pPr marL="342900" indent="-342900">
              <a:buFont typeface="Wingdings" panose="05000000000000000000" pitchFamily="2" charset="2"/>
              <a:buChar char="q"/>
            </a:pPr>
            <a:r>
              <a:rPr lang="en-US" b="1" dirty="0"/>
              <a:t>Provides suggestions for: </a:t>
            </a:r>
          </a:p>
          <a:p>
            <a:endParaRPr lang="en-US" b="1" dirty="0"/>
          </a:p>
          <a:p>
            <a:pPr marL="800100" lvl="1" indent="-342900">
              <a:buFont typeface="Wingdings" panose="05000000000000000000" pitchFamily="2" charset="2"/>
              <a:buChar char="ü"/>
            </a:pPr>
            <a:r>
              <a:rPr lang="en-US" b="1" dirty="0"/>
              <a:t>courses to take </a:t>
            </a:r>
          </a:p>
          <a:p>
            <a:pPr marL="800100" lvl="1" indent="-342900">
              <a:buFont typeface="Wingdings" panose="05000000000000000000" pitchFamily="2" charset="2"/>
              <a:buChar char="ü"/>
            </a:pPr>
            <a:r>
              <a:rPr lang="en-US" b="1" dirty="0"/>
              <a:t>extra-curricular activities </a:t>
            </a:r>
          </a:p>
          <a:p>
            <a:pPr marL="800100" lvl="1" indent="-342900">
              <a:buFont typeface="Wingdings" panose="05000000000000000000" pitchFamily="2" charset="2"/>
              <a:buChar char="ü"/>
            </a:pPr>
            <a:r>
              <a:rPr lang="en-US" b="1" dirty="0"/>
              <a:t>part-time jobs</a:t>
            </a:r>
          </a:p>
          <a:p>
            <a:pPr marL="800100" lvl="1" indent="-342900">
              <a:buFont typeface="Wingdings" panose="05000000000000000000" pitchFamily="2" charset="2"/>
              <a:buChar char="ü"/>
            </a:pPr>
            <a:r>
              <a:rPr lang="en-US" b="1" dirty="0"/>
              <a:t>career possibilities</a:t>
            </a:r>
          </a:p>
        </p:txBody>
      </p:sp>
      <p:pic>
        <p:nvPicPr>
          <p:cNvPr id="9" name="Picture 8">
            <a:extLst>
              <a:ext uri="{FF2B5EF4-FFF2-40B4-BE49-F238E27FC236}">
                <a16:creationId xmlns:a16="http://schemas.microsoft.com/office/drawing/2014/main" id="{1607DF4A-3A11-414D-B2E9-B4F9C79160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09322" y="851874"/>
            <a:ext cx="3844932" cy="49766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091783-85F0-460E-8981-2F4D330AFADB}"/>
              </a:ext>
            </a:extLst>
          </p:cNvPr>
          <p:cNvSpPr/>
          <p:nvPr/>
        </p:nvSpPr>
        <p:spPr>
          <a:xfrm>
            <a:off x="289746" y="851874"/>
            <a:ext cx="3839513" cy="867930"/>
          </a:xfrm>
          <a:prstGeom prst="rect">
            <a:avLst/>
          </a:prstGeom>
        </p:spPr>
        <p:txBody>
          <a:bodyPr wrap="none">
            <a:spAutoFit/>
          </a:bodyPr>
          <a:lstStyle/>
          <a:p>
            <a:pPr lvl="0">
              <a:lnSpc>
                <a:spcPct val="90000"/>
              </a:lnSpc>
            </a:pPr>
            <a:r>
              <a:rPr lang="en-US" altLang="en-US" sz="2800" b="1" i="1" dirty="0">
                <a:solidFill>
                  <a:srgbClr val="FFDC00"/>
                </a:solidFill>
              </a:rPr>
              <a:t>Personalized Student</a:t>
            </a:r>
          </a:p>
          <a:p>
            <a:pPr lvl="0">
              <a:lnSpc>
                <a:spcPct val="90000"/>
              </a:lnSpc>
            </a:pPr>
            <a:r>
              <a:rPr lang="en-US" altLang="en-US" sz="2800" b="1" i="1" dirty="0">
                <a:solidFill>
                  <a:srgbClr val="FFDC00"/>
                </a:solidFill>
              </a:rPr>
              <a:t>Report</a:t>
            </a:r>
            <a:endParaRPr lang="en-US" altLang="en-US" b="1" i="1" dirty="0">
              <a:solidFill>
                <a:srgbClr val="FFDC00"/>
              </a:solidFill>
            </a:endParaRPr>
          </a:p>
        </p:txBody>
      </p:sp>
    </p:spTree>
    <p:extLst>
      <p:ext uri="{BB962C8B-B14F-4D97-AF65-F5344CB8AC3E}">
        <p14:creationId xmlns:p14="http://schemas.microsoft.com/office/powerpoint/2010/main" val="235383781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11</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146580" y="897048"/>
            <a:ext cx="7823200" cy="1255728"/>
          </a:xfrm>
          <a:prstGeom prst="rect">
            <a:avLst/>
          </a:prstGeom>
        </p:spPr>
        <p:txBody>
          <a:bodyPr wrap="square">
            <a:spAutoFit/>
          </a:bodyPr>
          <a:lstStyle/>
          <a:p>
            <a:pPr lvl="0">
              <a:lnSpc>
                <a:spcPct val="90000"/>
              </a:lnSpc>
            </a:pPr>
            <a:r>
              <a:rPr lang="en-US" altLang="en-US" sz="2800" b="1" i="1" dirty="0">
                <a:solidFill>
                  <a:srgbClr val="FFDC00"/>
                </a:solidFill>
              </a:rPr>
              <a:t>Personalized </a:t>
            </a:r>
          </a:p>
          <a:p>
            <a:pPr lvl="0">
              <a:lnSpc>
                <a:spcPct val="90000"/>
              </a:lnSpc>
            </a:pPr>
            <a:r>
              <a:rPr lang="en-US" altLang="en-US" sz="2800" b="1" i="1" dirty="0">
                <a:solidFill>
                  <a:srgbClr val="FFDC00"/>
                </a:solidFill>
              </a:rPr>
              <a:t>Student </a:t>
            </a:r>
          </a:p>
          <a:p>
            <a:pPr lvl="0">
              <a:lnSpc>
                <a:spcPct val="90000"/>
              </a:lnSpc>
            </a:pPr>
            <a:r>
              <a:rPr lang="en-US" altLang="en-US" sz="2800" b="1" i="1" dirty="0">
                <a:solidFill>
                  <a:srgbClr val="FFDC00"/>
                </a:solidFill>
              </a:rPr>
              <a:t>Report</a:t>
            </a:r>
            <a:endParaRPr lang="en-US" altLang="en-US" b="1" i="1" dirty="0">
              <a:solidFill>
                <a:srgbClr val="FFDC00"/>
              </a:solidFill>
            </a:endParaRPr>
          </a:p>
        </p:txBody>
      </p:sp>
      <p:pic>
        <p:nvPicPr>
          <p:cNvPr id="7" name="Picture 6">
            <a:extLst>
              <a:ext uri="{FF2B5EF4-FFF2-40B4-BE49-F238E27FC236}">
                <a16:creationId xmlns:a16="http://schemas.microsoft.com/office/drawing/2014/main" id="{AB9A15C1-6766-4AB2-9F82-475A2D3CD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640" y="900016"/>
            <a:ext cx="5364906" cy="4849050"/>
          </a:xfrm>
          <a:prstGeom prst="rect">
            <a:avLst/>
          </a:prstGeom>
        </p:spPr>
      </p:pic>
      <p:sp>
        <p:nvSpPr>
          <p:cNvPr id="10" name="TextBox 9">
            <a:extLst>
              <a:ext uri="{FF2B5EF4-FFF2-40B4-BE49-F238E27FC236}">
                <a16:creationId xmlns:a16="http://schemas.microsoft.com/office/drawing/2014/main" id="{D835AA2F-82DA-4E84-87BA-DD4339C522B8}"/>
              </a:ext>
            </a:extLst>
          </p:cNvPr>
          <p:cNvSpPr txBox="1"/>
          <p:nvPr/>
        </p:nvSpPr>
        <p:spPr>
          <a:xfrm>
            <a:off x="176634" y="2396901"/>
            <a:ext cx="2944906" cy="2308324"/>
          </a:xfrm>
          <a:prstGeom prst="rect">
            <a:avLst/>
          </a:prstGeom>
          <a:noFill/>
        </p:spPr>
        <p:txBody>
          <a:bodyPr wrap="square" rtlCol="0">
            <a:spAutoFit/>
          </a:bodyPr>
          <a:lstStyle/>
          <a:p>
            <a:r>
              <a:rPr lang="en-US" b="1" dirty="0"/>
              <a:t>Chart helps students think about possibilities related to level of education needed and personality.</a:t>
            </a:r>
          </a:p>
        </p:txBody>
      </p:sp>
    </p:spTree>
    <p:extLst>
      <p:ext uri="{BB962C8B-B14F-4D97-AF65-F5344CB8AC3E}">
        <p14:creationId xmlns:p14="http://schemas.microsoft.com/office/powerpoint/2010/main" val="149168427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12</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146580" y="897048"/>
            <a:ext cx="7823200" cy="1255728"/>
          </a:xfrm>
          <a:prstGeom prst="rect">
            <a:avLst/>
          </a:prstGeom>
        </p:spPr>
        <p:txBody>
          <a:bodyPr wrap="square">
            <a:spAutoFit/>
          </a:bodyPr>
          <a:lstStyle/>
          <a:p>
            <a:pPr lvl="0">
              <a:lnSpc>
                <a:spcPct val="90000"/>
              </a:lnSpc>
            </a:pPr>
            <a:r>
              <a:rPr lang="en-US" altLang="en-US" sz="2800" b="1" i="1" dirty="0">
                <a:solidFill>
                  <a:srgbClr val="FFDC00"/>
                </a:solidFill>
              </a:rPr>
              <a:t>Personalized </a:t>
            </a:r>
          </a:p>
          <a:p>
            <a:pPr lvl="0">
              <a:lnSpc>
                <a:spcPct val="90000"/>
              </a:lnSpc>
            </a:pPr>
            <a:r>
              <a:rPr lang="en-US" altLang="en-US" sz="2800" b="1" i="1" dirty="0">
                <a:solidFill>
                  <a:srgbClr val="FFDC00"/>
                </a:solidFill>
              </a:rPr>
              <a:t>Student </a:t>
            </a:r>
          </a:p>
          <a:p>
            <a:pPr lvl="0">
              <a:lnSpc>
                <a:spcPct val="90000"/>
              </a:lnSpc>
            </a:pPr>
            <a:r>
              <a:rPr lang="en-US" altLang="en-US" sz="2800" b="1" i="1" dirty="0">
                <a:solidFill>
                  <a:srgbClr val="FFDC00"/>
                </a:solidFill>
              </a:rPr>
              <a:t>Report</a:t>
            </a:r>
            <a:endParaRPr lang="en-US" altLang="en-US" b="1" i="1" dirty="0">
              <a:solidFill>
                <a:srgbClr val="FFDC00"/>
              </a:solidFill>
            </a:endParaRPr>
          </a:p>
        </p:txBody>
      </p:sp>
      <p:pic>
        <p:nvPicPr>
          <p:cNvPr id="7" name="Picture 6">
            <a:extLst>
              <a:ext uri="{FF2B5EF4-FFF2-40B4-BE49-F238E27FC236}">
                <a16:creationId xmlns:a16="http://schemas.microsoft.com/office/drawing/2014/main" id="{AB9A15C1-6766-4AB2-9F82-475A2D3CD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230" y="877982"/>
            <a:ext cx="4480445" cy="4849050"/>
          </a:xfrm>
          <a:prstGeom prst="rect">
            <a:avLst/>
          </a:prstGeom>
        </p:spPr>
      </p:pic>
      <p:sp>
        <p:nvSpPr>
          <p:cNvPr id="2" name="TextBox 1">
            <a:extLst>
              <a:ext uri="{FF2B5EF4-FFF2-40B4-BE49-F238E27FC236}">
                <a16:creationId xmlns:a16="http://schemas.microsoft.com/office/drawing/2014/main" id="{7C4C5E56-E38E-4707-9F8B-5EDD1A0129CE}"/>
              </a:ext>
            </a:extLst>
          </p:cNvPr>
          <p:cNvSpPr txBox="1"/>
          <p:nvPr/>
        </p:nvSpPr>
        <p:spPr>
          <a:xfrm>
            <a:off x="146580" y="2499360"/>
            <a:ext cx="3084300" cy="2677656"/>
          </a:xfrm>
          <a:prstGeom prst="rect">
            <a:avLst/>
          </a:prstGeom>
          <a:noFill/>
        </p:spPr>
        <p:txBody>
          <a:bodyPr wrap="square" rtlCol="0">
            <a:spAutoFit/>
          </a:bodyPr>
          <a:lstStyle/>
          <a:p>
            <a:r>
              <a:rPr lang="en-US" b="1" dirty="0"/>
              <a:t>Descriptions of jobs are provided, including responsibilities, education requirements, and salary range.</a:t>
            </a:r>
          </a:p>
        </p:txBody>
      </p:sp>
    </p:spTree>
    <p:extLst>
      <p:ext uri="{BB962C8B-B14F-4D97-AF65-F5344CB8AC3E}">
        <p14:creationId xmlns:p14="http://schemas.microsoft.com/office/powerpoint/2010/main" val="119307289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13</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6" name="TextBox 5"/>
          <p:cNvSpPr txBox="1"/>
          <p:nvPr/>
        </p:nvSpPr>
        <p:spPr>
          <a:xfrm>
            <a:off x="514977" y="1625252"/>
            <a:ext cx="4133155" cy="4524315"/>
          </a:xfrm>
          <a:prstGeom prst="rect">
            <a:avLst/>
          </a:prstGeom>
          <a:noFill/>
        </p:spPr>
        <p:txBody>
          <a:bodyPr wrap="square" rtlCol="0">
            <a:spAutoFit/>
          </a:bodyPr>
          <a:lstStyle/>
          <a:p>
            <a:pPr marL="342900" indent="-342900">
              <a:buFont typeface="Wingdings" panose="05000000000000000000" pitchFamily="2" charset="2"/>
              <a:buChar char="q"/>
            </a:pPr>
            <a:r>
              <a:rPr lang="en-US" altLang="en-US" b="1" dirty="0"/>
              <a:t>A “Student Planning Report” is emailed directly to the educator.</a:t>
            </a:r>
          </a:p>
          <a:p>
            <a:endParaRPr lang="en-US" altLang="en-US" b="1" dirty="0"/>
          </a:p>
          <a:p>
            <a:pPr marL="342900" indent="-342900">
              <a:buFont typeface="Wingdings" panose="05000000000000000000" pitchFamily="2" charset="2"/>
              <a:buChar char="q"/>
            </a:pPr>
            <a:r>
              <a:rPr lang="en-US" altLang="en-US" b="1" dirty="0"/>
              <a:t>Recommends for each student:</a:t>
            </a:r>
          </a:p>
          <a:p>
            <a:endParaRPr lang="en-US" altLang="en-US" b="1" dirty="0"/>
          </a:p>
          <a:p>
            <a:pPr marL="800100" lvl="1" indent="-342900">
              <a:buFont typeface="Wingdings" panose="05000000000000000000" pitchFamily="2" charset="2"/>
              <a:buChar char="ü"/>
            </a:pPr>
            <a:r>
              <a:rPr lang="en-US" altLang="en-US" b="1" dirty="0"/>
              <a:t> Curriculum</a:t>
            </a:r>
          </a:p>
          <a:p>
            <a:pPr marL="800100" lvl="1" indent="-342900">
              <a:buFont typeface="Wingdings" panose="05000000000000000000" pitchFamily="2" charset="2"/>
              <a:buChar char="ü"/>
            </a:pPr>
            <a:r>
              <a:rPr lang="en-US" altLang="en-US" b="1" dirty="0"/>
              <a:t> Clubs/Activities</a:t>
            </a:r>
          </a:p>
          <a:p>
            <a:pPr marL="800100" lvl="1" indent="-342900">
              <a:buFont typeface="Wingdings" panose="05000000000000000000" pitchFamily="2" charset="2"/>
              <a:buChar char="ü"/>
            </a:pPr>
            <a:r>
              <a:rPr lang="en-US" altLang="en-US" b="1" dirty="0"/>
              <a:t> Part-time Jobs</a:t>
            </a:r>
          </a:p>
          <a:p>
            <a:pPr marL="800100" lvl="1" indent="-342900">
              <a:buFont typeface="Wingdings" panose="05000000000000000000" pitchFamily="2" charset="2"/>
              <a:buChar char="ü"/>
            </a:pPr>
            <a:r>
              <a:rPr lang="en-US" altLang="en-US" b="1" dirty="0"/>
              <a:t> Occupational</a:t>
            </a:r>
          </a:p>
          <a:p>
            <a:pPr lvl="1"/>
            <a:r>
              <a:rPr lang="en-US" altLang="en-US" b="1" dirty="0"/>
              <a:t>     Choices</a:t>
            </a:r>
          </a:p>
        </p:txBody>
      </p:sp>
      <p:pic>
        <p:nvPicPr>
          <p:cNvPr id="9" name="Picture 8" descr="student plan report scan">
            <a:extLst>
              <a:ext uri="{FF2B5EF4-FFF2-40B4-BE49-F238E27FC236}">
                <a16:creationId xmlns:a16="http://schemas.microsoft.com/office/drawing/2014/main" id="{1607DF4A-3A11-414D-B2E9-B4F9C7916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447" y="866865"/>
            <a:ext cx="4224338" cy="5181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A72E1A-7EEA-40E8-80D2-F8AA6F7B2FB2}"/>
              </a:ext>
            </a:extLst>
          </p:cNvPr>
          <p:cNvSpPr/>
          <p:nvPr/>
        </p:nvSpPr>
        <p:spPr>
          <a:xfrm>
            <a:off x="179215" y="775927"/>
            <a:ext cx="3307765" cy="480131"/>
          </a:xfrm>
          <a:prstGeom prst="rect">
            <a:avLst/>
          </a:prstGeom>
        </p:spPr>
        <p:txBody>
          <a:bodyPr wrap="none">
            <a:spAutoFit/>
          </a:bodyPr>
          <a:lstStyle/>
          <a:p>
            <a:pPr lvl="0">
              <a:lnSpc>
                <a:spcPct val="90000"/>
              </a:lnSpc>
            </a:pPr>
            <a:r>
              <a:rPr lang="en-US" altLang="en-US" sz="2800" b="1" i="1" u="sng" dirty="0">
                <a:solidFill>
                  <a:srgbClr val="FFDC00"/>
                </a:solidFill>
              </a:rPr>
              <a:t>Educator’s Report</a:t>
            </a:r>
            <a:endParaRPr lang="en-US" altLang="en-US" b="1" i="1" u="sng" dirty="0">
              <a:solidFill>
                <a:srgbClr val="FFDC00"/>
              </a:solidFill>
            </a:endParaRPr>
          </a:p>
        </p:txBody>
      </p:sp>
    </p:spTree>
    <p:extLst>
      <p:ext uri="{BB962C8B-B14F-4D97-AF65-F5344CB8AC3E}">
        <p14:creationId xmlns:p14="http://schemas.microsoft.com/office/powerpoint/2010/main" val="30495694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14</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146580" y="897048"/>
            <a:ext cx="7823200" cy="480131"/>
          </a:xfrm>
          <a:prstGeom prst="rect">
            <a:avLst/>
          </a:prstGeom>
        </p:spPr>
        <p:txBody>
          <a:bodyPr wrap="square">
            <a:spAutoFit/>
          </a:bodyPr>
          <a:lstStyle/>
          <a:p>
            <a:pPr lvl="0">
              <a:lnSpc>
                <a:spcPct val="90000"/>
              </a:lnSpc>
            </a:pPr>
            <a:r>
              <a:rPr lang="en-US" altLang="en-US" sz="2800" b="1" i="1" dirty="0">
                <a:solidFill>
                  <a:srgbClr val="FFDC00"/>
                </a:solidFill>
              </a:rPr>
              <a:t>Online Resources for Students</a:t>
            </a:r>
            <a:endParaRPr lang="en-US" altLang="en-US" b="1" i="1" dirty="0">
              <a:solidFill>
                <a:srgbClr val="FFDC00"/>
              </a:solidFill>
            </a:endParaRPr>
          </a:p>
        </p:txBody>
      </p:sp>
      <p:pic>
        <p:nvPicPr>
          <p:cNvPr id="7" name="Picture 6">
            <a:extLst>
              <a:ext uri="{FF2B5EF4-FFF2-40B4-BE49-F238E27FC236}">
                <a16:creationId xmlns:a16="http://schemas.microsoft.com/office/drawing/2014/main" id="{AB9A15C1-6766-4AB2-9F82-475A2D3CD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566" y="1674133"/>
            <a:ext cx="6628664" cy="3291883"/>
          </a:xfrm>
          <a:prstGeom prst="rect">
            <a:avLst/>
          </a:prstGeom>
        </p:spPr>
      </p:pic>
      <p:sp>
        <p:nvSpPr>
          <p:cNvPr id="4" name="TextBox 3">
            <a:extLst>
              <a:ext uri="{FF2B5EF4-FFF2-40B4-BE49-F238E27FC236}">
                <a16:creationId xmlns:a16="http://schemas.microsoft.com/office/drawing/2014/main" id="{159F4F7E-E881-4A6A-BE7E-03E5126C45E3}"/>
              </a:ext>
            </a:extLst>
          </p:cNvPr>
          <p:cNvSpPr txBox="1"/>
          <p:nvPr/>
        </p:nvSpPr>
        <p:spPr>
          <a:xfrm>
            <a:off x="692683" y="5224253"/>
            <a:ext cx="7758430" cy="830997"/>
          </a:xfrm>
          <a:prstGeom prst="rect">
            <a:avLst/>
          </a:prstGeom>
          <a:noFill/>
        </p:spPr>
        <p:txBody>
          <a:bodyPr wrap="square" rtlCol="0">
            <a:spAutoFit/>
          </a:bodyPr>
          <a:lstStyle/>
          <a:p>
            <a:pPr algn="ctr"/>
            <a:r>
              <a:rPr lang="en-US" b="1" dirty="0"/>
              <a:t>Links on the CD2 website provide resources so students can continue their career-related research.</a:t>
            </a:r>
          </a:p>
        </p:txBody>
      </p:sp>
    </p:spTree>
    <p:extLst>
      <p:ext uri="{BB962C8B-B14F-4D97-AF65-F5344CB8AC3E}">
        <p14:creationId xmlns:p14="http://schemas.microsoft.com/office/powerpoint/2010/main" val="80739339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15</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6" name="TextBox 5"/>
          <p:cNvSpPr txBox="1"/>
          <p:nvPr/>
        </p:nvSpPr>
        <p:spPr>
          <a:xfrm>
            <a:off x="441960" y="2119413"/>
            <a:ext cx="8244840" cy="1631216"/>
          </a:xfrm>
          <a:prstGeom prst="rect">
            <a:avLst/>
          </a:prstGeom>
          <a:noFill/>
        </p:spPr>
        <p:txBody>
          <a:bodyPr wrap="square" rtlCol="0">
            <a:spAutoFit/>
          </a:bodyPr>
          <a:lstStyle/>
          <a:p>
            <a:endParaRPr lang="en-US" sz="2800" dirty="0">
              <a:cs typeface="Arial" panose="020B0604020202020204" pitchFamily="34" charset="0"/>
            </a:endParaRPr>
          </a:p>
          <a:p>
            <a:pPr algn="ctr"/>
            <a:r>
              <a:rPr lang="en-US" sz="3600" b="1" i="1" dirty="0">
                <a:solidFill>
                  <a:schemeClr val="bg1"/>
                </a:solidFill>
                <a:cs typeface="Arial" panose="020B0604020202020204" pitchFamily="34" charset="0"/>
              </a:rPr>
              <a:t>The following slides show a few highlights of </a:t>
            </a:r>
            <a:r>
              <a:rPr lang="en-US" sz="3600" b="1" i="1" dirty="0">
                <a:solidFill>
                  <a:srgbClr val="FFD300"/>
                </a:solidFill>
                <a:cs typeface="Arial" panose="020B0604020202020204" pitchFamily="34" charset="0"/>
              </a:rPr>
              <a:t>Career Direction 2.</a:t>
            </a:r>
            <a:endParaRPr lang="en-US" sz="3600" b="1" i="1" dirty="0">
              <a:solidFill>
                <a:schemeClr val="bg1"/>
              </a:solidFill>
              <a:cs typeface="Arial" panose="020B0604020202020204" pitchFamily="34" charset="0"/>
            </a:endParaRPr>
          </a:p>
        </p:txBody>
      </p:sp>
    </p:spTree>
    <p:extLst>
      <p:ext uri="{BB962C8B-B14F-4D97-AF65-F5344CB8AC3E}">
        <p14:creationId xmlns:p14="http://schemas.microsoft.com/office/powerpoint/2010/main" val="324744200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ChangeArrowheads="1"/>
          </p:cNvSpPr>
          <p:nvPr/>
        </p:nvSpPr>
        <p:spPr bwMode="auto">
          <a:xfrm>
            <a:off x="457200" y="997530"/>
            <a:ext cx="8305800" cy="1025409"/>
          </a:xfrm>
          <a:prstGeom prst="rect">
            <a:avLst/>
          </a:prstGeom>
          <a:noFill/>
          <a:ln w="12700">
            <a:noFill/>
            <a:miter lim="800000"/>
            <a:headEnd/>
            <a:tailEnd/>
          </a:ln>
          <a:effectLst>
            <a:outerShdw dist="53882" dir="2700000" algn="ctr" rotWithShape="0">
              <a:srgbClr val="000000"/>
            </a:outerShdw>
          </a:effectLst>
        </p:spPr>
        <p:txBody>
          <a:bodyPr wrap="square" lIns="90488" tIns="44450" rIns="90488" bIns="44450">
            <a:spAutoFit/>
          </a:bodyPr>
          <a:lstStyle/>
          <a:p>
            <a:pPr algn="ctr" eaLnBrk="0" hangingPunct="0">
              <a:lnSpc>
                <a:spcPct val="95000"/>
              </a:lnSpc>
              <a:defRPr/>
            </a:pPr>
            <a:r>
              <a:rPr lang="en-US" sz="3200" b="1" i="1" dirty="0">
                <a:solidFill>
                  <a:srgbClr val="FFD300"/>
                </a:solidFill>
                <a:latin typeface="Arial" charset="0"/>
                <a:cs typeface="Times New Roman" pitchFamily="18" charset="0"/>
              </a:rPr>
              <a:t>Success requires considering the following:</a:t>
            </a:r>
          </a:p>
        </p:txBody>
      </p:sp>
      <p:sp>
        <p:nvSpPr>
          <p:cNvPr id="14355" name="Rectangle 19"/>
          <p:cNvSpPr>
            <a:spLocks noChangeArrowheads="1"/>
          </p:cNvSpPr>
          <p:nvPr/>
        </p:nvSpPr>
        <p:spPr bwMode="auto">
          <a:xfrm>
            <a:off x="7226300" y="22796"/>
            <a:ext cx="1776448" cy="538609"/>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b="1" dirty="0">
                <a:solidFill>
                  <a:srgbClr val="FFD300"/>
                </a:solidFill>
                <a:latin typeface="Arial" charset="0"/>
              </a:rPr>
              <a:t>›››</a:t>
            </a:r>
            <a:r>
              <a:rPr lang="en-US" dirty="0">
                <a:latin typeface="Arial" charset="0"/>
              </a:rPr>
              <a:t> </a:t>
            </a:r>
            <a:r>
              <a:rPr lang="en-US" dirty="0">
                <a:solidFill>
                  <a:schemeClr val="tx1"/>
                </a:solidFill>
                <a:latin typeface="Impact" pitchFamily="34" charset="0"/>
              </a:rPr>
              <a:t>step 1 - 4</a:t>
            </a:r>
            <a:r>
              <a:rPr lang="en-US" dirty="0">
                <a:latin typeface="Impact" pitchFamily="34" charset="0"/>
              </a:rPr>
              <a:t> </a:t>
            </a:r>
          </a:p>
        </p:txBody>
      </p:sp>
      <p:pic>
        <p:nvPicPr>
          <p:cNvPr id="14359" name="Picture 23"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13" name="Slide Number Placeholder 3"/>
          <p:cNvSpPr txBox="1">
            <a:spLocks/>
          </p:cNvSpPr>
          <p:nvPr/>
        </p:nvSpPr>
        <p:spPr>
          <a:xfrm>
            <a:off x="1133475" y="6304974"/>
            <a:ext cx="2654754"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16</a:t>
            </a:fld>
            <a:endParaRPr lang="en-US" sz="1600" b="1" dirty="0"/>
          </a:p>
        </p:txBody>
      </p:sp>
      <p:sp>
        <p:nvSpPr>
          <p:cNvPr id="4" name="TextBox 3"/>
          <p:cNvSpPr txBox="1"/>
          <p:nvPr/>
        </p:nvSpPr>
        <p:spPr>
          <a:xfrm>
            <a:off x="457200" y="2407920"/>
            <a:ext cx="3331029" cy="3108543"/>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t>Priorities</a:t>
            </a:r>
          </a:p>
          <a:p>
            <a:endParaRPr lang="en-US" sz="2800" b="1" dirty="0"/>
          </a:p>
          <a:p>
            <a:pPr marL="457200" indent="-457200">
              <a:buFont typeface="Wingdings" panose="05000000000000000000" pitchFamily="2" charset="2"/>
              <a:buChar char="q"/>
            </a:pPr>
            <a:r>
              <a:rPr lang="en-US" sz="2800" b="1" dirty="0"/>
              <a:t>Personality</a:t>
            </a:r>
          </a:p>
          <a:p>
            <a:endParaRPr lang="en-US" sz="2800" b="1" dirty="0"/>
          </a:p>
          <a:p>
            <a:pPr marL="457200" indent="-457200">
              <a:buFont typeface="Wingdings" panose="05000000000000000000" pitchFamily="2" charset="2"/>
              <a:buChar char="q"/>
            </a:pPr>
            <a:r>
              <a:rPr lang="en-US" sz="2800" b="1" dirty="0"/>
              <a:t>Interest</a:t>
            </a:r>
          </a:p>
          <a:p>
            <a:endParaRPr lang="en-US" sz="2800" b="1" dirty="0"/>
          </a:p>
          <a:p>
            <a:pPr marL="457200" indent="-457200">
              <a:buFont typeface="Wingdings" panose="05000000000000000000" pitchFamily="2" charset="2"/>
              <a:buChar char="q"/>
            </a:pPr>
            <a:r>
              <a:rPr lang="en-US" sz="2800" b="1" dirty="0"/>
              <a:t>Abilitie</a:t>
            </a:r>
            <a:r>
              <a:rPr lang="en-US" sz="2800" dirty="0"/>
              <a:t>s</a:t>
            </a:r>
          </a:p>
        </p:txBody>
      </p:sp>
      <p:pic>
        <p:nvPicPr>
          <p:cNvPr id="6" name="Picture 5"/>
          <p:cNvPicPr>
            <a:picLocks noChangeAspect="1"/>
          </p:cNvPicPr>
          <p:nvPr/>
        </p:nvPicPr>
        <p:blipFill>
          <a:blip r:embed="rId4"/>
          <a:stretch>
            <a:fillRect/>
          </a:stretch>
        </p:blipFill>
        <p:spPr>
          <a:xfrm>
            <a:off x="4800600" y="2022938"/>
            <a:ext cx="3962400" cy="3875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4359"/>
                                        </p:tgtEl>
                                        <p:attrNameLst>
                                          <p:attrName>style.visibility</p:attrName>
                                        </p:attrNameLst>
                                      </p:cBhvr>
                                      <p:to>
                                        <p:strVal val="visible"/>
                                      </p:to>
                                    </p:set>
                                    <p:animEffect transition="in" filter="box(out)">
                                      <p:cBhvr>
                                        <p:cTn id="7" dur="500"/>
                                        <p:tgtEl>
                                          <p:spTgt spid="1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055" t="17864" r="31806" b="5988"/>
          <a:stretch/>
        </p:blipFill>
        <p:spPr>
          <a:xfrm rot="20399909">
            <a:off x="1048378" y="797410"/>
            <a:ext cx="3969294" cy="5130273"/>
          </a:xfrm>
          <a:prstGeom prst="rect">
            <a:avLst/>
          </a:prstGeom>
          <a:effectLst>
            <a:glow rad="101600">
              <a:schemeClr val="bg2">
                <a:alpha val="60000"/>
              </a:schemeClr>
            </a:glow>
          </a:effectLst>
        </p:spPr>
      </p:pic>
      <p:sp>
        <p:nvSpPr>
          <p:cNvPr id="53251" name="Rectangle 3"/>
          <p:cNvSpPr>
            <a:spLocks noChangeArrowheads="1"/>
          </p:cNvSpPr>
          <p:nvPr/>
        </p:nvSpPr>
        <p:spPr bwMode="auto">
          <a:xfrm>
            <a:off x="5239840" y="1024604"/>
            <a:ext cx="3726360" cy="4213974"/>
          </a:xfrm>
          <a:prstGeom prst="rect">
            <a:avLst/>
          </a:prstGeom>
          <a:noFill/>
          <a:ln w="12700">
            <a:noFill/>
            <a:miter lim="800000"/>
            <a:headEnd/>
            <a:tailEnd/>
          </a:ln>
          <a:effectLst>
            <a:outerShdw dist="53882" dir="2700000" algn="ctr" rotWithShape="0">
              <a:srgbClr val="000000"/>
            </a:outerShdw>
          </a:effectLst>
        </p:spPr>
        <p:txBody>
          <a:bodyPr wrap="square" lIns="90488" tIns="44450" rIns="90488" bIns="44450">
            <a:spAutoFit/>
          </a:bodyPr>
          <a:lstStyle/>
          <a:p>
            <a:pPr algn="ctr" eaLnBrk="0" hangingPunct="0">
              <a:defRPr/>
            </a:pPr>
            <a:r>
              <a:rPr lang="en-US" sz="2800" b="1" i="1" dirty="0">
                <a:solidFill>
                  <a:srgbClr val="FFE101"/>
                </a:solidFill>
                <a:latin typeface="Arial" charset="0"/>
              </a:rPr>
              <a:t>Students rate their motivation levels and discuss ways to boost motivation if needed. </a:t>
            </a:r>
          </a:p>
          <a:p>
            <a:pPr algn="ctr" eaLnBrk="0" hangingPunct="0">
              <a:defRPr/>
            </a:pPr>
            <a:endParaRPr lang="en-US" sz="3200" b="1" i="1" dirty="0">
              <a:solidFill>
                <a:srgbClr val="FFE101"/>
              </a:solidFill>
              <a:latin typeface="Arial" charset="0"/>
            </a:endParaRPr>
          </a:p>
          <a:p>
            <a:pPr algn="ctr" eaLnBrk="0" hangingPunct="0">
              <a:defRPr/>
            </a:pPr>
            <a:r>
              <a:rPr lang="en-US" b="1" i="1" dirty="0">
                <a:solidFill>
                  <a:schemeClr val="bg1"/>
                </a:solidFill>
                <a:latin typeface="Arial" charset="0"/>
              </a:rPr>
              <a:t>Habits you build now…</a:t>
            </a:r>
          </a:p>
          <a:p>
            <a:pPr algn="ctr" eaLnBrk="0" hangingPunct="0">
              <a:defRPr/>
            </a:pPr>
            <a:endParaRPr lang="en-US" b="1" i="1" dirty="0">
              <a:solidFill>
                <a:schemeClr val="bg1"/>
              </a:solidFill>
              <a:latin typeface="Arial" charset="0"/>
            </a:endParaRPr>
          </a:p>
          <a:p>
            <a:pPr algn="ctr" eaLnBrk="0" hangingPunct="0">
              <a:defRPr/>
            </a:pPr>
            <a:r>
              <a:rPr lang="en-US" b="1" i="1" dirty="0">
                <a:solidFill>
                  <a:schemeClr val="bg1"/>
                </a:solidFill>
                <a:latin typeface="Arial" charset="0"/>
              </a:rPr>
              <a:t> can impact your success later!</a:t>
            </a:r>
          </a:p>
        </p:txBody>
      </p:sp>
      <p:pic>
        <p:nvPicPr>
          <p:cNvPr id="53262" name="Picture 14" descr="CarDirPPT_Logo"/>
          <p:cNvPicPr>
            <a:picLocks noChangeAspect="1" noChangeArrowheads="1"/>
          </p:cNvPicPr>
          <p:nvPr/>
        </p:nvPicPr>
        <p:blipFill>
          <a:blip r:embed="rId5" cstate="print"/>
          <a:srcRect/>
          <a:stretch>
            <a:fillRect/>
          </a:stretch>
        </p:blipFill>
        <p:spPr bwMode="auto">
          <a:xfrm>
            <a:off x="552450" y="6305550"/>
            <a:ext cx="469900" cy="469900"/>
          </a:xfrm>
          <a:prstGeom prst="rect">
            <a:avLst/>
          </a:prstGeom>
          <a:noFill/>
          <a:ln w="9525">
            <a:noFill/>
            <a:miter lim="800000"/>
            <a:headEnd/>
            <a:tailEnd/>
          </a:ln>
        </p:spPr>
      </p:pic>
      <p:sp>
        <p:nvSpPr>
          <p:cNvPr id="7" name="Slide Number Placeholder 3"/>
          <p:cNvSpPr txBox="1">
            <a:spLocks/>
          </p:cNvSpPr>
          <p:nvPr/>
        </p:nvSpPr>
        <p:spPr>
          <a:xfrm>
            <a:off x="1133475"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17</a:t>
            </a:fld>
            <a:endParaRPr lang="en-US" sz="1600" b="1" dirty="0"/>
          </a:p>
        </p:txBody>
      </p:sp>
      <p:sp>
        <p:nvSpPr>
          <p:cNvPr id="8" name="Rectangle 19"/>
          <p:cNvSpPr>
            <a:spLocks noChangeArrowheads="1"/>
          </p:cNvSpPr>
          <p:nvPr/>
        </p:nvSpPr>
        <p:spPr bwMode="auto">
          <a:xfrm>
            <a:off x="1748064" y="15101"/>
            <a:ext cx="5597616"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Personal Motivation</a:t>
            </a:r>
            <a:endParaRPr lang="en-US" sz="3000" dirty="0">
              <a:latin typeface="Impact" pitchFamily="34" charset="0"/>
            </a:endParaRPr>
          </a:p>
        </p:txBody>
      </p:sp>
      <p:sp>
        <p:nvSpPr>
          <p:cNvPr id="2" name="TextBox 1"/>
          <p:cNvSpPr txBox="1"/>
          <p:nvPr/>
        </p:nvSpPr>
        <p:spPr>
          <a:xfrm>
            <a:off x="7528560" y="15101"/>
            <a:ext cx="1437640" cy="538609"/>
          </a:xfrm>
          <a:prstGeom prst="rect">
            <a:avLst/>
          </a:prstGeom>
          <a:noFill/>
        </p:spPr>
        <p:txBody>
          <a:bodyPr wrap="square" rtlCol="0">
            <a:spAutoFit/>
          </a:bodyPr>
          <a:lstStyle/>
          <a:p>
            <a:pPr eaLnBrk="0" hangingPunct="0">
              <a:defRPr/>
            </a:pPr>
            <a:r>
              <a:rPr lang="en-US" sz="2900" b="1" dirty="0">
                <a:solidFill>
                  <a:srgbClr val="FFD300"/>
                </a:solidFill>
                <a:effectLst>
                  <a:outerShdw blurRad="38100" dist="38100" dir="2700000" algn="tl">
                    <a:srgbClr val="000000">
                      <a:alpha val="43137"/>
                    </a:srgbClr>
                  </a:outerShdw>
                </a:effectLst>
                <a:latin typeface="Arial" charset="0"/>
              </a:rPr>
              <a:t>›››</a:t>
            </a:r>
            <a:r>
              <a:rPr lang="en-US" dirty="0">
                <a:effectLst>
                  <a:outerShdw blurRad="38100" dist="38100" dir="2700000" algn="tl">
                    <a:srgbClr val="000000">
                      <a:alpha val="43137"/>
                    </a:srgbClr>
                  </a:outerShdw>
                </a:effectLst>
                <a:latin typeface="Arial" charset="0"/>
              </a:rPr>
              <a:t> </a:t>
            </a:r>
            <a:r>
              <a:rPr lang="en-US" dirty="0">
                <a:solidFill>
                  <a:schemeClr val="tx1"/>
                </a:solidFill>
                <a:effectLst>
                  <a:outerShdw blurRad="38100" dist="38100" dir="2700000" algn="tl">
                    <a:srgbClr val="000000">
                      <a:alpha val="43137"/>
                    </a:srgbClr>
                  </a:outerShdw>
                </a:effectLst>
                <a:latin typeface="Impact" pitchFamily="34" charset="0"/>
              </a:rPr>
              <a:t>step 5</a:t>
            </a:r>
            <a:r>
              <a:rPr lang="en-US" dirty="0">
                <a:effectLst>
                  <a:outerShdw blurRad="38100" dist="38100" dir="2700000" algn="tl">
                    <a:srgbClr val="000000">
                      <a:alpha val="43137"/>
                    </a:srgbClr>
                  </a:outerShdw>
                </a:effectLst>
                <a:latin typeface="Impact" pitchFamily="34" charset="0"/>
              </a:rPr>
              <a:t> </a:t>
            </a:r>
          </a:p>
        </p:txBody>
      </p:sp>
    </p:spTree>
    <p:extLst>
      <p:ext uri="{BB962C8B-B14F-4D97-AF65-F5344CB8AC3E}">
        <p14:creationId xmlns:p14="http://schemas.microsoft.com/office/powerpoint/2010/main" val="15949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3262"/>
                                        </p:tgtEl>
                                        <p:attrNameLst>
                                          <p:attrName>style.visibility</p:attrName>
                                        </p:attrNameLst>
                                      </p:cBhvr>
                                      <p:to>
                                        <p:strVal val="visible"/>
                                      </p:to>
                                    </p:set>
                                    <p:animEffect transition="in" filter="box(out)">
                                      <p:cBhvr>
                                        <p:cTn id="7" dur="500"/>
                                        <p:tgtEl>
                                          <p:spTgt spid="53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62" name="Picture 14"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7" name="Slide Number Placeholder 3"/>
          <p:cNvSpPr txBox="1">
            <a:spLocks/>
          </p:cNvSpPr>
          <p:nvPr/>
        </p:nvSpPr>
        <p:spPr>
          <a:xfrm>
            <a:off x="1133475"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18</a:t>
            </a:fld>
            <a:endParaRPr lang="en-US" sz="1600" b="1" dirty="0"/>
          </a:p>
        </p:txBody>
      </p:sp>
      <p:sp>
        <p:nvSpPr>
          <p:cNvPr id="2" name="TextBox 1"/>
          <p:cNvSpPr txBox="1"/>
          <p:nvPr/>
        </p:nvSpPr>
        <p:spPr>
          <a:xfrm>
            <a:off x="1022350" y="990600"/>
            <a:ext cx="6993890" cy="584775"/>
          </a:xfrm>
          <a:prstGeom prst="rect">
            <a:avLst/>
          </a:prstGeom>
          <a:noFill/>
        </p:spPr>
        <p:txBody>
          <a:bodyPr wrap="square" rtlCol="0">
            <a:spAutoFit/>
          </a:bodyPr>
          <a:lstStyle/>
          <a:p>
            <a:r>
              <a:rPr lang="en-US" sz="3200" b="1" i="1" dirty="0">
                <a:solidFill>
                  <a:srgbClr val="FFD300"/>
                </a:solidFill>
              </a:rPr>
              <a:t>Sources of Training and Education</a:t>
            </a:r>
          </a:p>
        </p:txBody>
      </p:sp>
      <p:pic>
        <p:nvPicPr>
          <p:cNvPr id="5" name="Picture 4"/>
          <p:cNvPicPr>
            <a:picLocks noChangeAspect="1"/>
          </p:cNvPicPr>
          <p:nvPr/>
        </p:nvPicPr>
        <p:blipFill>
          <a:blip r:embed="rId4"/>
          <a:stretch>
            <a:fillRect/>
          </a:stretch>
        </p:blipFill>
        <p:spPr>
          <a:xfrm>
            <a:off x="6565944" y="2894036"/>
            <a:ext cx="2578056" cy="2905082"/>
          </a:xfrm>
          <a:prstGeom prst="rect">
            <a:avLst/>
          </a:prstGeom>
        </p:spPr>
      </p:pic>
      <p:sp>
        <p:nvSpPr>
          <p:cNvPr id="4" name="TextBox 3"/>
          <p:cNvSpPr txBox="1"/>
          <p:nvPr/>
        </p:nvSpPr>
        <p:spPr>
          <a:xfrm>
            <a:off x="354330" y="1828800"/>
            <a:ext cx="7463790" cy="3970318"/>
          </a:xfrm>
          <a:prstGeom prst="rect">
            <a:avLst/>
          </a:prstGeom>
          <a:noFill/>
        </p:spPr>
        <p:txBody>
          <a:bodyPr wrap="square" rtlCol="0">
            <a:spAutoFit/>
          </a:bodyPr>
          <a:lstStyle/>
          <a:p>
            <a:pPr marL="342900" indent="-342900">
              <a:buFont typeface="Wingdings" panose="05000000000000000000" pitchFamily="2" charset="2"/>
              <a:buChar char="q"/>
            </a:pPr>
            <a:r>
              <a:rPr lang="en-US" sz="2800" dirty="0"/>
              <a:t> </a:t>
            </a:r>
            <a:r>
              <a:rPr lang="en-US" sz="2800" b="1" dirty="0"/>
              <a:t>On-the-job training</a:t>
            </a:r>
          </a:p>
          <a:p>
            <a:pPr marL="342900" indent="-342900">
              <a:buFont typeface="Wingdings" panose="05000000000000000000" pitchFamily="2" charset="2"/>
              <a:buChar char="q"/>
            </a:pPr>
            <a:endParaRPr lang="en-US" sz="2800" b="1" dirty="0"/>
          </a:p>
          <a:p>
            <a:pPr marL="342900" indent="-342900">
              <a:buFont typeface="Wingdings" panose="05000000000000000000" pitchFamily="2" charset="2"/>
              <a:buChar char="q"/>
            </a:pPr>
            <a:r>
              <a:rPr lang="en-US" sz="2800" b="1" dirty="0"/>
              <a:t> Technical, trade and business colleges</a:t>
            </a:r>
          </a:p>
          <a:p>
            <a:pPr marL="342900" indent="-342900">
              <a:buFont typeface="Wingdings" panose="05000000000000000000" pitchFamily="2" charset="2"/>
              <a:buChar char="q"/>
            </a:pPr>
            <a:endParaRPr lang="en-US" sz="2800" b="1" dirty="0"/>
          </a:p>
          <a:p>
            <a:pPr marL="342900" indent="-342900">
              <a:buFont typeface="Wingdings" panose="05000000000000000000" pitchFamily="2" charset="2"/>
              <a:buChar char="q"/>
            </a:pPr>
            <a:r>
              <a:rPr lang="en-US" sz="2800" b="1" dirty="0"/>
              <a:t> Military services schools</a:t>
            </a:r>
          </a:p>
          <a:p>
            <a:pPr marL="342900" indent="-342900">
              <a:buFont typeface="Wingdings" panose="05000000000000000000" pitchFamily="2" charset="2"/>
              <a:buChar char="q"/>
            </a:pPr>
            <a:endParaRPr lang="en-US" sz="2800" b="1" dirty="0"/>
          </a:p>
          <a:p>
            <a:pPr marL="342900" indent="-342900">
              <a:buFont typeface="Wingdings" panose="05000000000000000000" pitchFamily="2" charset="2"/>
              <a:buChar char="q"/>
            </a:pPr>
            <a:r>
              <a:rPr lang="en-US" sz="2800" b="1" dirty="0"/>
              <a:t> Two-year junior or community colleges</a:t>
            </a:r>
          </a:p>
          <a:p>
            <a:pPr marL="342900" indent="-342900">
              <a:buFont typeface="Wingdings" panose="05000000000000000000" pitchFamily="2" charset="2"/>
              <a:buChar char="q"/>
            </a:pPr>
            <a:endParaRPr lang="en-US" sz="2800" b="1" dirty="0"/>
          </a:p>
          <a:p>
            <a:pPr marL="342900" indent="-342900">
              <a:buFont typeface="Wingdings" panose="05000000000000000000" pitchFamily="2" charset="2"/>
              <a:buChar char="q"/>
            </a:pPr>
            <a:r>
              <a:rPr lang="en-US" sz="2800" b="1" dirty="0"/>
              <a:t> Four-year colleges or universities</a:t>
            </a:r>
          </a:p>
        </p:txBody>
      </p:sp>
      <p:sp>
        <p:nvSpPr>
          <p:cNvPr id="6" name="TextBox 5"/>
          <p:cNvSpPr txBox="1"/>
          <p:nvPr/>
        </p:nvSpPr>
        <p:spPr>
          <a:xfrm>
            <a:off x="7482840" y="0"/>
            <a:ext cx="1493520" cy="538609"/>
          </a:xfrm>
          <a:prstGeom prst="rect">
            <a:avLst/>
          </a:prstGeom>
          <a:noFill/>
        </p:spPr>
        <p:txBody>
          <a:bodyPr wrap="square" rtlCol="0">
            <a:spAutoFit/>
          </a:bodyPr>
          <a:lstStyle/>
          <a:p>
            <a:pPr eaLnBrk="0" hangingPunct="0">
              <a:defRPr/>
            </a:pPr>
            <a:r>
              <a:rPr lang="en-US" sz="2900" b="1" dirty="0">
                <a:solidFill>
                  <a:srgbClr val="FFD300"/>
                </a:solidFill>
                <a:effectLst>
                  <a:outerShdw blurRad="38100" dist="38100" dir="2700000" algn="tl">
                    <a:srgbClr val="000000">
                      <a:alpha val="43137"/>
                    </a:srgbClr>
                  </a:outerShdw>
                </a:effectLst>
                <a:latin typeface="Arial" charset="0"/>
              </a:rPr>
              <a:t>›››</a:t>
            </a:r>
            <a:r>
              <a:rPr lang="en-US" dirty="0">
                <a:effectLst>
                  <a:outerShdw blurRad="38100" dist="38100" dir="2700000" algn="tl">
                    <a:srgbClr val="000000">
                      <a:alpha val="43137"/>
                    </a:srgbClr>
                  </a:outerShdw>
                </a:effectLst>
                <a:latin typeface="Arial" charset="0"/>
              </a:rPr>
              <a:t> </a:t>
            </a:r>
            <a:r>
              <a:rPr lang="en-US" dirty="0">
                <a:solidFill>
                  <a:schemeClr val="tx1"/>
                </a:solidFill>
                <a:effectLst>
                  <a:outerShdw blurRad="38100" dist="38100" dir="2700000" algn="tl">
                    <a:srgbClr val="000000">
                      <a:alpha val="43137"/>
                    </a:srgbClr>
                  </a:outerShdw>
                </a:effectLst>
                <a:latin typeface="Impact" pitchFamily="34" charset="0"/>
              </a:rPr>
              <a:t>step 6</a:t>
            </a:r>
            <a:r>
              <a:rPr lang="en-US" dirty="0">
                <a:effectLst>
                  <a:outerShdw blurRad="38100" dist="38100" dir="2700000" algn="tl">
                    <a:srgbClr val="000000">
                      <a:alpha val="43137"/>
                    </a:srgbClr>
                  </a:outerShdw>
                </a:effectLst>
                <a:latin typeface="Impact" pitchFamily="34" charset="0"/>
              </a:rPr>
              <a:t> </a:t>
            </a:r>
          </a:p>
        </p:txBody>
      </p:sp>
    </p:spTree>
    <p:extLst>
      <p:ext uri="{BB962C8B-B14F-4D97-AF65-F5344CB8AC3E}">
        <p14:creationId xmlns:p14="http://schemas.microsoft.com/office/powerpoint/2010/main" val="291959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3262"/>
                                        </p:tgtEl>
                                        <p:attrNameLst>
                                          <p:attrName>style.visibility</p:attrName>
                                        </p:attrNameLst>
                                      </p:cBhvr>
                                      <p:to>
                                        <p:strVal val="visible"/>
                                      </p:to>
                                    </p:set>
                                    <p:animEffect transition="in" filter="box(out)">
                                      <p:cBhvr>
                                        <p:cTn id="7" dur="500"/>
                                        <p:tgtEl>
                                          <p:spTgt spid="53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502374022"/>
              </p:ext>
            </p:extLst>
          </p:nvPr>
        </p:nvGraphicFramePr>
        <p:xfrm>
          <a:off x="274320" y="2081157"/>
          <a:ext cx="8305800" cy="391668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289560" y="573206"/>
            <a:ext cx="8641080" cy="1692771"/>
          </a:xfrm>
          <a:prstGeom prst="rect">
            <a:avLst/>
          </a:prstGeom>
        </p:spPr>
        <p:txBody>
          <a:bodyPr wrap="square">
            <a:spAutoFit/>
          </a:bodyPr>
          <a:lstStyle/>
          <a:p>
            <a:pPr eaLnBrk="0" hangingPunct="0">
              <a:defRPr/>
            </a:pPr>
            <a:r>
              <a:rPr lang="en-US" sz="3200" b="1" i="1" dirty="0">
                <a:solidFill>
                  <a:srgbClr val="FFE101"/>
                </a:solidFill>
                <a:latin typeface="Arial" charset="0"/>
              </a:rPr>
              <a:t>Is Education Worth It?</a:t>
            </a:r>
          </a:p>
          <a:p>
            <a:pPr eaLnBrk="0" hangingPunct="0">
              <a:lnSpc>
                <a:spcPct val="150000"/>
              </a:lnSpc>
              <a:defRPr/>
            </a:pPr>
            <a:r>
              <a:rPr lang="en-US" b="1" dirty="0">
                <a:latin typeface="Arial" charset="0"/>
              </a:rPr>
              <a:t>Average estimated </a:t>
            </a:r>
            <a:r>
              <a:rPr lang="en-US" b="1" i="1" dirty="0">
                <a:latin typeface="Arial" charset="0"/>
              </a:rPr>
              <a:t>pre-tax</a:t>
            </a:r>
            <a:r>
              <a:rPr lang="en-US" b="1" dirty="0">
                <a:latin typeface="Arial" charset="0"/>
              </a:rPr>
              <a:t> </a:t>
            </a:r>
            <a:r>
              <a:rPr lang="en-US" b="1" i="1" dirty="0">
                <a:latin typeface="Arial" charset="0"/>
              </a:rPr>
              <a:t>monthly</a:t>
            </a:r>
            <a:r>
              <a:rPr lang="en-US" b="1" dirty="0">
                <a:latin typeface="Arial" charset="0"/>
              </a:rPr>
              <a:t> earnings for people who have:</a:t>
            </a:r>
          </a:p>
        </p:txBody>
      </p:sp>
      <p:sp>
        <p:nvSpPr>
          <p:cNvPr id="6" name="TextBox 5"/>
          <p:cNvSpPr txBox="1"/>
          <p:nvPr/>
        </p:nvSpPr>
        <p:spPr>
          <a:xfrm>
            <a:off x="449890" y="5364634"/>
            <a:ext cx="431292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No HS Diploma</a:t>
            </a:r>
          </a:p>
        </p:txBody>
      </p:sp>
      <p:sp>
        <p:nvSpPr>
          <p:cNvPr id="10" name="TextBox 9"/>
          <p:cNvSpPr txBox="1"/>
          <p:nvPr/>
        </p:nvSpPr>
        <p:spPr>
          <a:xfrm>
            <a:off x="4995683" y="3527974"/>
            <a:ext cx="889987" cy="369332"/>
          </a:xfrm>
          <a:prstGeom prst="rect">
            <a:avLst/>
          </a:prstGeom>
          <a:noFill/>
        </p:spPr>
        <p:txBody>
          <a:bodyPr wrap="none" rtlCol="0">
            <a:spAutoFit/>
          </a:bodyPr>
          <a:lstStyle/>
          <a:p>
            <a:r>
              <a:rPr lang="en-US" sz="1800" b="1" dirty="0"/>
              <a:t>$4,624</a:t>
            </a:r>
          </a:p>
        </p:txBody>
      </p:sp>
      <p:sp>
        <p:nvSpPr>
          <p:cNvPr id="11" name="TextBox 10"/>
          <p:cNvSpPr txBox="1"/>
          <p:nvPr/>
        </p:nvSpPr>
        <p:spPr>
          <a:xfrm>
            <a:off x="7687026" y="2352708"/>
            <a:ext cx="889987" cy="369332"/>
          </a:xfrm>
          <a:prstGeom prst="rect">
            <a:avLst/>
          </a:prstGeom>
          <a:noFill/>
        </p:spPr>
        <p:txBody>
          <a:bodyPr wrap="none" rtlCol="0">
            <a:spAutoFit/>
          </a:bodyPr>
          <a:lstStyle/>
          <a:p>
            <a:r>
              <a:rPr lang="en-US" sz="1800" b="1" dirty="0"/>
              <a:t>$6,980</a:t>
            </a:r>
          </a:p>
        </p:txBody>
      </p:sp>
      <p:sp>
        <p:nvSpPr>
          <p:cNvPr id="12" name="TextBox 11"/>
          <p:cNvSpPr txBox="1"/>
          <p:nvPr/>
        </p:nvSpPr>
        <p:spPr>
          <a:xfrm>
            <a:off x="3781383" y="4155198"/>
            <a:ext cx="889987" cy="369332"/>
          </a:xfrm>
          <a:prstGeom prst="rect">
            <a:avLst/>
          </a:prstGeom>
          <a:noFill/>
        </p:spPr>
        <p:txBody>
          <a:bodyPr wrap="none" rtlCol="0">
            <a:spAutoFit/>
          </a:bodyPr>
          <a:lstStyle/>
          <a:p>
            <a:r>
              <a:rPr lang="en-US" sz="1800" b="1" dirty="0"/>
              <a:t>$3,276</a:t>
            </a:r>
          </a:p>
        </p:txBody>
      </p:sp>
      <p:sp>
        <p:nvSpPr>
          <p:cNvPr id="15" name="TextBox 14"/>
          <p:cNvSpPr txBox="1"/>
          <p:nvPr/>
        </p:nvSpPr>
        <p:spPr>
          <a:xfrm>
            <a:off x="3214711" y="4777740"/>
            <a:ext cx="889987" cy="369332"/>
          </a:xfrm>
          <a:prstGeom prst="rect">
            <a:avLst/>
          </a:prstGeom>
          <a:noFill/>
        </p:spPr>
        <p:txBody>
          <a:bodyPr wrap="none" rtlCol="0">
            <a:spAutoFit/>
          </a:bodyPr>
          <a:lstStyle/>
          <a:p>
            <a:r>
              <a:rPr lang="en-US" sz="1800" b="1" dirty="0"/>
              <a:t>$2,768</a:t>
            </a:r>
          </a:p>
        </p:txBody>
      </p:sp>
      <p:sp>
        <p:nvSpPr>
          <p:cNvPr id="16" name="TextBox 15"/>
          <p:cNvSpPr txBox="1"/>
          <p:nvPr/>
        </p:nvSpPr>
        <p:spPr>
          <a:xfrm>
            <a:off x="2385684" y="5364634"/>
            <a:ext cx="889987" cy="369332"/>
          </a:xfrm>
          <a:prstGeom prst="rect">
            <a:avLst/>
          </a:prstGeom>
          <a:noFill/>
        </p:spPr>
        <p:txBody>
          <a:bodyPr wrap="none" rtlCol="0">
            <a:spAutoFit/>
          </a:bodyPr>
          <a:lstStyle/>
          <a:p>
            <a:r>
              <a:rPr lang="en-US" sz="1800" b="1" dirty="0"/>
              <a:t>$2,016</a:t>
            </a:r>
          </a:p>
        </p:txBody>
      </p:sp>
      <p:sp>
        <p:nvSpPr>
          <p:cNvPr id="7" name="TextBox 6"/>
          <p:cNvSpPr txBox="1"/>
          <p:nvPr/>
        </p:nvSpPr>
        <p:spPr>
          <a:xfrm>
            <a:off x="449890" y="4155198"/>
            <a:ext cx="3270774"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Associate Degree</a:t>
            </a:r>
          </a:p>
        </p:txBody>
      </p:sp>
      <p:sp>
        <p:nvSpPr>
          <p:cNvPr id="18" name="TextBox 17"/>
          <p:cNvSpPr txBox="1"/>
          <p:nvPr/>
        </p:nvSpPr>
        <p:spPr>
          <a:xfrm>
            <a:off x="449890" y="4777740"/>
            <a:ext cx="265907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High School Diploma</a:t>
            </a:r>
          </a:p>
        </p:txBody>
      </p:sp>
      <p:sp>
        <p:nvSpPr>
          <p:cNvPr id="19" name="TextBox 18"/>
          <p:cNvSpPr txBox="1"/>
          <p:nvPr/>
        </p:nvSpPr>
        <p:spPr>
          <a:xfrm>
            <a:off x="449890" y="3546550"/>
            <a:ext cx="431292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Bachelor’s Degree</a:t>
            </a:r>
          </a:p>
        </p:txBody>
      </p:sp>
      <p:sp>
        <p:nvSpPr>
          <p:cNvPr id="20" name="TextBox 19"/>
          <p:cNvSpPr txBox="1"/>
          <p:nvPr/>
        </p:nvSpPr>
        <p:spPr>
          <a:xfrm>
            <a:off x="412104" y="2950640"/>
            <a:ext cx="431292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Master’s Degree</a:t>
            </a:r>
          </a:p>
        </p:txBody>
      </p:sp>
      <p:sp>
        <p:nvSpPr>
          <p:cNvPr id="21" name="TextBox 20"/>
          <p:cNvSpPr txBox="1"/>
          <p:nvPr/>
        </p:nvSpPr>
        <p:spPr>
          <a:xfrm>
            <a:off x="449890" y="2342826"/>
            <a:ext cx="431292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Professional Degree</a:t>
            </a:r>
          </a:p>
        </p:txBody>
      </p:sp>
      <p:sp>
        <p:nvSpPr>
          <p:cNvPr id="3" name="TextBox 2"/>
          <p:cNvSpPr txBox="1"/>
          <p:nvPr/>
        </p:nvSpPr>
        <p:spPr>
          <a:xfrm>
            <a:off x="5714996" y="5566090"/>
            <a:ext cx="3377848" cy="369332"/>
          </a:xfrm>
          <a:prstGeom prst="rect">
            <a:avLst/>
          </a:prstGeom>
          <a:noFill/>
        </p:spPr>
        <p:txBody>
          <a:bodyPr wrap="none" rtlCol="0">
            <a:spAutoFit/>
          </a:bodyPr>
          <a:lstStyle/>
          <a:p>
            <a:r>
              <a:rPr lang="en-US" sz="1800" b="1" dirty="0"/>
              <a:t>Source: Department of Labor</a:t>
            </a:r>
          </a:p>
        </p:txBody>
      </p:sp>
      <p:pic>
        <p:nvPicPr>
          <p:cNvPr id="22" name="Picture 16"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23" name="Slide Number Placeholder 3"/>
          <p:cNvSpPr txBox="1">
            <a:spLocks/>
          </p:cNvSpPr>
          <p:nvPr/>
        </p:nvSpPr>
        <p:spPr>
          <a:xfrm>
            <a:off x="1133475"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19</a:t>
            </a:fld>
            <a:endParaRPr lang="en-US" sz="1600" b="1" dirty="0"/>
          </a:p>
        </p:txBody>
      </p:sp>
    </p:spTree>
    <p:extLst>
      <p:ext uri="{BB962C8B-B14F-4D97-AF65-F5344CB8AC3E}">
        <p14:creationId xmlns:p14="http://schemas.microsoft.com/office/powerpoint/2010/main" val="379356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ou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ChangeArrowheads="1"/>
          </p:cNvSpPr>
          <p:nvPr/>
        </p:nvSpPr>
        <p:spPr bwMode="auto">
          <a:xfrm>
            <a:off x="228600" y="4176713"/>
            <a:ext cx="8686800" cy="1727139"/>
          </a:xfrm>
          <a:prstGeom prst="rect">
            <a:avLst/>
          </a:prstGeom>
          <a:noFill/>
          <a:ln w="12700">
            <a:noFill/>
            <a:miter lim="800000"/>
            <a:headEnd/>
            <a:tailEnd/>
          </a:ln>
          <a:effectLst>
            <a:outerShdw dist="53882" dir="2700000" algn="ctr" rotWithShape="0">
              <a:srgbClr val="000000"/>
            </a:outerShdw>
          </a:effectLst>
        </p:spPr>
        <p:txBody>
          <a:bodyPr lIns="90488" tIns="44450" rIns="90488" bIns="44450">
            <a:spAutoFit/>
          </a:bodyPr>
          <a:lstStyle/>
          <a:p>
            <a:pPr algn="ctr" eaLnBrk="0" hangingPunct="0">
              <a:lnSpc>
                <a:spcPct val="95000"/>
              </a:lnSpc>
              <a:defRPr/>
            </a:pPr>
            <a:r>
              <a:rPr lang="en-US" sz="3600" b="1" i="1" dirty="0">
                <a:effectLst>
                  <a:outerShdw blurRad="38100" dist="38100" dir="2700000" algn="tl">
                    <a:srgbClr val="000000"/>
                  </a:outerShdw>
                </a:effectLst>
                <a:latin typeface="Arial" charset="0"/>
              </a:rPr>
              <a:t>CTC Logo: Balance your </a:t>
            </a:r>
            <a:r>
              <a:rPr lang="en-US" sz="3600" b="1" i="1" dirty="0">
                <a:solidFill>
                  <a:srgbClr val="FFD300"/>
                </a:solidFill>
                <a:effectLst>
                  <a:outerShdw blurRad="38100" dist="38100" dir="2700000" algn="tl">
                    <a:srgbClr val="000000"/>
                  </a:outerShdw>
                </a:effectLst>
                <a:latin typeface="Arial" charset="0"/>
              </a:rPr>
              <a:t>career </a:t>
            </a:r>
            <a:r>
              <a:rPr lang="en-US" sz="3600" b="1" i="1" dirty="0">
                <a:effectLst>
                  <a:outerShdw blurRad="38100" dist="38100" dir="2700000" algn="tl">
                    <a:srgbClr val="000000"/>
                  </a:outerShdw>
                </a:effectLst>
                <a:latin typeface="Arial" charset="0"/>
              </a:rPr>
              <a:t>and </a:t>
            </a:r>
            <a:r>
              <a:rPr lang="en-US" sz="3600" b="1" i="1" dirty="0">
                <a:solidFill>
                  <a:srgbClr val="FFD300"/>
                </a:solidFill>
                <a:effectLst>
                  <a:outerShdw blurRad="38100" dist="38100" dir="2700000" algn="tl">
                    <a:srgbClr val="000000"/>
                  </a:outerShdw>
                </a:effectLst>
                <a:latin typeface="Arial" charset="0"/>
              </a:rPr>
              <a:t>personal</a:t>
            </a:r>
            <a:r>
              <a:rPr lang="en-US" sz="3600" b="1" i="1" dirty="0">
                <a:effectLst>
                  <a:outerShdw blurRad="38100" dist="38100" dir="2700000" algn="tl">
                    <a:srgbClr val="000000"/>
                  </a:outerShdw>
                </a:effectLst>
                <a:latin typeface="Arial" charset="0"/>
              </a:rPr>
              <a:t> life to achieve success. </a:t>
            </a:r>
          </a:p>
          <a:p>
            <a:pPr algn="ctr" eaLnBrk="0" hangingPunct="0">
              <a:lnSpc>
                <a:spcPct val="95000"/>
              </a:lnSpc>
              <a:defRPr/>
            </a:pPr>
            <a:endParaRPr lang="en-US" sz="3000" b="1" i="1" dirty="0">
              <a:effectLst>
                <a:outerShdw blurRad="38100" dist="38100" dir="2700000" algn="tl">
                  <a:srgbClr val="000000"/>
                </a:outerShdw>
              </a:effectLst>
              <a:latin typeface="Arial" charset="0"/>
            </a:endParaRPr>
          </a:p>
          <a:p>
            <a:pPr algn="ctr" eaLnBrk="0" hangingPunct="0">
              <a:lnSpc>
                <a:spcPct val="95000"/>
              </a:lnSpc>
              <a:defRPr/>
            </a:pPr>
            <a:r>
              <a:rPr lang="en-US" sz="1000" b="1" i="1" dirty="0">
                <a:effectLst>
                  <a:outerShdw blurRad="38100" dist="38100" dir="2700000" algn="tl">
                    <a:srgbClr val="000000"/>
                  </a:outerShdw>
                </a:effectLst>
                <a:latin typeface="Arial" charset="0"/>
              </a:rPr>
              <a:t> </a:t>
            </a:r>
          </a:p>
        </p:txBody>
      </p:sp>
      <p:pic>
        <p:nvPicPr>
          <p:cNvPr id="427011" name="Picture 3" descr="7C321A19-EEEA-484E-A956-00402A4BDA0C@local"/>
          <p:cNvPicPr>
            <a:picLocks noChangeAspect="1" noChangeArrowheads="1"/>
          </p:cNvPicPr>
          <p:nvPr/>
        </p:nvPicPr>
        <p:blipFill>
          <a:blip r:embed="rId3" cstate="print"/>
          <a:srcRect/>
          <a:stretch>
            <a:fillRect/>
          </a:stretch>
        </p:blipFill>
        <p:spPr bwMode="auto">
          <a:xfrm>
            <a:off x="3048000" y="838200"/>
            <a:ext cx="3157538" cy="3171825"/>
          </a:xfrm>
          <a:prstGeom prst="rect">
            <a:avLst/>
          </a:prstGeom>
          <a:noFill/>
          <a:ln w="9525">
            <a:noFill/>
            <a:miter lim="800000"/>
            <a:headEnd/>
            <a:tailEnd/>
          </a:ln>
        </p:spPr>
      </p:pic>
      <p:pic>
        <p:nvPicPr>
          <p:cNvPr id="427016" name="Picture 8"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7" name="Slide Number Placeholder 3"/>
          <p:cNvSpPr txBox="1">
            <a:spLocks/>
          </p:cNvSpPr>
          <p:nvPr/>
        </p:nvSpPr>
        <p:spPr>
          <a:xfrm>
            <a:off x="1133475" y="6304974"/>
            <a:ext cx="2654754"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a:t>
            </a:fld>
            <a:endParaRPr lang="en-US" sz="1600" b="1"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427011"/>
                                        </p:tgtEl>
                                        <p:attrNameLst>
                                          <p:attrName>style.visibility</p:attrName>
                                        </p:attrNameLst>
                                      </p:cBhvr>
                                      <p:to>
                                        <p:strVal val="visible"/>
                                      </p:to>
                                    </p:set>
                                    <p:animEffect transition="in" filter="box(out)">
                                      <p:cBhvr>
                                        <p:cTn id="7" dur="500"/>
                                        <p:tgtEl>
                                          <p:spTgt spid="427011"/>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427010"/>
                                        </p:tgtEl>
                                        <p:attrNameLst>
                                          <p:attrName>style.visibility</p:attrName>
                                        </p:attrNameLst>
                                      </p:cBhvr>
                                      <p:to>
                                        <p:strVal val="visible"/>
                                      </p:to>
                                    </p:set>
                                    <p:anim calcmode="lin" valueType="num">
                                      <p:cBhvr>
                                        <p:cTn id="11" dur="500" fill="hold"/>
                                        <p:tgtEl>
                                          <p:spTgt spid="427010"/>
                                        </p:tgtEl>
                                        <p:attrNameLst>
                                          <p:attrName>ppt_w</p:attrName>
                                        </p:attrNameLst>
                                      </p:cBhvr>
                                      <p:tavLst>
                                        <p:tav tm="0">
                                          <p:val>
                                            <p:fltVal val="0"/>
                                          </p:val>
                                        </p:tav>
                                        <p:tav tm="100000">
                                          <p:val>
                                            <p:strVal val="#ppt_w"/>
                                          </p:val>
                                        </p:tav>
                                      </p:tavLst>
                                    </p:anim>
                                    <p:anim calcmode="lin" valueType="num">
                                      <p:cBhvr>
                                        <p:cTn id="12" dur="500" fill="hold"/>
                                        <p:tgtEl>
                                          <p:spTgt spid="427010"/>
                                        </p:tgtEl>
                                        <p:attrNameLst>
                                          <p:attrName>ppt_h</p:attrName>
                                        </p:attrNameLst>
                                      </p:cBhvr>
                                      <p:tavLst>
                                        <p:tav tm="0">
                                          <p:val>
                                            <p:fltVal val="0"/>
                                          </p:val>
                                        </p:tav>
                                        <p:tav tm="100000">
                                          <p:val>
                                            <p:strVal val="#ppt_h"/>
                                          </p:val>
                                        </p:tav>
                                      </p:tavLst>
                                    </p:anim>
                                    <p:animEffect transition="in" filter="fade">
                                      <p:cBhvr>
                                        <p:cTn id="13" dur="500"/>
                                        <p:tgtEl>
                                          <p:spTgt spid="427010"/>
                                        </p:tgtEl>
                                      </p:cBhvr>
                                    </p:animEffect>
                                  </p:childTnLst>
                                </p:cTn>
                              </p:par>
                            </p:childTnLst>
                          </p:cTn>
                        </p:par>
                        <p:par>
                          <p:cTn id="14" fill="hold">
                            <p:stCondLst>
                              <p:cond delay="1000"/>
                            </p:stCondLst>
                            <p:childTnLst>
                              <p:par>
                                <p:cTn id="15" presetID="4" presetClass="entr" presetSubtype="32" fill="hold" nodeType="afterEffect">
                                  <p:stCondLst>
                                    <p:cond delay="0"/>
                                  </p:stCondLst>
                                  <p:childTnLst>
                                    <p:set>
                                      <p:cBhvr>
                                        <p:cTn id="16" dur="1" fill="hold">
                                          <p:stCondLst>
                                            <p:cond delay="0"/>
                                          </p:stCondLst>
                                        </p:cTn>
                                        <p:tgtEl>
                                          <p:spTgt spid="427016"/>
                                        </p:tgtEl>
                                        <p:attrNameLst>
                                          <p:attrName>style.visibility</p:attrName>
                                        </p:attrNameLst>
                                      </p:cBhvr>
                                      <p:to>
                                        <p:strVal val="visible"/>
                                      </p:to>
                                    </p:set>
                                    <p:animEffect transition="in" filter="box(out)">
                                      <p:cBhvr>
                                        <p:cTn id="1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9" name="Slide Number Placeholder 3"/>
          <p:cNvSpPr txBox="1">
            <a:spLocks/>
          </p:cNvSpPr>
          <p:nvPr/>
        </p:nvSpPr>
        <p:spPr>
          <a:xfrm>
            <a:off x="1133475"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20</a:t>
            </a:fld>
            <a:endParaRPr lang="en-US" sz="1600" b="1" dirty="0"/>
          </a:p>
        </p:txBody>
      </p:sp>
      <p:sp>
        <p:nvSpPr>
          <p:cNvPr id="7" name="Rectangle 19"/>
          <p:cNvSpPr>
            <a:spLocks noChangeArrowheads="1"/>
          </p:cNvSpPr>
          <p:nvPr/>
        </p:nvSpPr>
        <p:spPr bwMode="auto">
          <a:xfrm>
            <a:off x="1748064" y="15101"/>
            <a:ext cx="6598281" cy="553998"/>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3000" dirty="0">
                <a:solidFill>
                  <a:schemeClr val="tx1"/>
                </a:solidFill>
                <a:latin typeface="Impact" pitchFamily="34" charset="0"/>
              </a:rPr>
              <a:t>Training &amp; Education Expense Worksheet</a:t>
            </a:r>
            <a:endParaRPr lang="en-US" sz="3000" dirty="0">
              <a:latin typeface="Impact"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43596">
            <a:off x="247182" y="1343072"/>
            <a:ext cx="5426477" cy="4638680"/>
          </a:xfrm>
          <a:prstGeom prst="rect">
            <a:avLst/>
          </a:prstGeom>
          <a:effectLst>
            <a:glow rad="101600">
              <a:schemeClr val="bg2">
                <a:alpha val="50000"/>
              </a:schemeClr>
            </a:glow>
          </a:effectLst>
        </p:spPr>
      </p:pic>
      <p:sp>
        <p:nvSpPr>
          <p:cNvPr id="58421" name="TextBox 9"/>
          <p:cNvSpPr txBox="1">
            <a:spLocks noChangeArrowheads="1"/>
          </p:cNvSpPr>
          <p:nvPr/>
        </p:nvSpPr>
        <p:spPr bwMode="auto">
          <a:xfrm>
            <a:off x="287475" y="622589"/>
            <a:ext cx="7407797" cy="553998"/>
          </a:xfrm>
          <a:prstGeom prst="rect">
            <a:avLst/>
          </a:prstGeom>
          <a:noFill/>
          <a:ln w="9525">
            <a:noFill/>
            <a:miter lim="800000"/>
            <a:headEnd/>
            <a:tailEnd/>
          </a:ln>
        </p:spPr>
        <p:txBody>
          <a:bodyPr wrap="none">
            <a:spAutoFit/>
          </a:bodyPr>
          <a:lstStyle/>
          <a:p>
            <a:r>
              <a:rPr lang="en-US" sz="3000" b="1" i="1" dirty="0">
                <a:solidFill>
                  <a:srgbClr val="FFD300"/>
                </a:solidFill>
                <a:effectLst>
                  <a:glow rad="165100">
                    <a:schemeClr val="bg2">
                      <a:alpha val="50000"/>
                    </a:schemeClr>
                  </a:glow>
                </a:effectLst>
              </a:rPr>
              <a:t>Do some homework and estimate costs</a:t>
            </a:r>
          </a:p>
        </p:txBody>
      </p:sp>
      <p:sp>
        <p:nvSpPr>
          <p:cNvPr id="3" name="TextBox 2"/>
          <p:cNvSpPr txBox="1"/>
          <p:nvPr/>
        </p:nvSpPr>
        <p:spPr>
          <a:xfrm>
            <a:off x="6217920" y="2026920"/>
            <a:ext cx="2499360" cy="3108543"/>
          </a:xfrm>
          <a:prstGeom prst="rect">
            <a:avLst/>
          </a:prstGeom>
          <a:noFill/>
        </p:spPr>
        <p:txBody>
          <a:bodyPr wrap="square" rtlCol="0">
            <a:spAutoFit/>
          </a:bodyPr>
          <a:lstStyle/>
          <a:p>
            <a:r>
              <a:rPr lang="en-US" sz="2800" dirty="0"/>
              <a:t>Students consider multiple sources of financial aid and ways to reduce costs.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ChangeArrowheads="1"/>
          </p:cNvSpPr>
          <p:nvPr/>
        </p:nvSpPr>
        <p:spPr bwMode="auto">
          <a:xfrm>
            <a:off x="609600" y="2005012"/>
            <a:ext cx="8153400" cy="3552254"/>
          </a:xfrm>
          <a:prstGeom prst="rect">
            <a:avLst/>
          </a:prstGeom>
          <a:noFill/>
          <a:ln w="12700">
            <a:noFill/>
            <a:miter lim="800000"/>
            <a:headEnd/>
            <a:tailEnd/>
          </a:ln>
          <a:effectLst>
            <a:outerShdw dist="53882" dir="2700000" algn="ctr" rotWithShape="0">
              <a:srgbClr val="000000"/>
            </a:outerShdw>
          </a:effectLst>
        </p:spPr>
        <p:txBody>
          <a:bodyPr wrap="square" lIns="90488" tIns="44450" rIns="90488" bIns="44450">
            <a:spAutoFit/>
          </a:bodyPr>
          <a:lstStyle/>
          <a:p>
            <a:pPr marL="457200" indent="-457200" eaLnBrk="0" hangingPunct="0">
              <a:lnSpc>
                <a:spcPts val="4500"/>
              </a:lnSpc>
              <a:buClr>
                <a:schemeClr val="bg1"/>
              </a:buClr>
              <a:buFont typeface="Wingdings" panose="05000000000000000000" pitchFamily="2" charset="2"/>
              <a:buChar char="q"/>
              <a:defRPr/>
            </a:pPr>
            <a:r>
              <a:rPr lang="en-US" sz="2800" b="1" dirty="0">
                <a:solidFill>
                  <a:schemeClr val="bg1"/>
                </a:solidFill>
              </a:rPr>
              <a:t>Advertised Jobs</a:t>
            </a:r>
          </a:p>
          <a:p>
            <a:pPr marL="457200" indent="-457200" eaLnBrk="0" hangingPunct="0">
              <a:lnSpc>
                <a:spcPts val="4500"/>
              </a:lnSpc>
              <a:buClr>
                <a:srgbClr val="FFDC03"/>
              </a:buClr>
              <a:buFont typeface="Wingdings" panose="05000000000000000000" pitchFamily="2" charset="2"/>
              <a:buChar char="q"/>
              <a:defRPr/>
            </a:pPr>
            <a:endParaRPr lang="en-US" sz="2800" b="1" dirty="0">
              <a:solidFill>
                <a:srgbClr val="FFFFFF"/>
              </a:solidFill>
            </a:endParaRPr>
          </a:p>
          <a:p>
            <a:pPr marL="457200" indent="-457200" eaLnBrk="0" hangingPunct="0">
              <a:lnSpc>
                <a:spcPts val="4500"/>
              </a:lnSpc>
              <a:buClr>
                <a:schemeClr val="bg1"/>
              </a:buClr>
              <a:buFont typeface="Wingdings" panose="05000000000000000000" pitchFamily="2" charset="2"/>
              <a:buChar char="q"/>
              <a:defRPr/>
            </a:pPr>
            <a:r>
              <a:rPr lang="en-US" sz="2800" b="1" dirty="0">
                <a:solidFill>
                  <a:srgbClr val="FFFFFF"/>
                </a:solidFill>
              </a:rPr>
              <a:t>Invisible Jobs</a:t>
            </a:r>
          </a:p>
          <a:p>
            <a:pPr marL="457200" indent="-457200" eaLnBrk="0" hangingPunct="0">
              <a:lnSpc>
                <a:spcPts val="4500"/>
              </a:lnSpc>
              <a:buClr>
                <a:srgbClr val="FFDC03"/>
              </a:buClr>
              <a:buFont typeface="Wingdings" panose="05000000000000000000" pitchFamily="2" charset="2"/>
              <a:buChar char="q"/>
              <a:defRPr/>
            </a:pPr>
            <a:endParaRPr lang="en-US" sz="2800" b="1" dirty="0">
              <a:solidFill>
                <a:srgbClr val="FFFFFF"/>
              </a:solidFill>
            </a:endParaRPr>
          </a:p>
          <a:p>
            <a:pPr marL="457200" indent="-457200" eaLnBrk="0" hangingPunct="0">
              <a:lnSpc>
                <a:spcPts val="4500"/>
              </a:lnSpc>
              <a:buClr>
                <a:schemeClr val="bg1"/>
              </a:buClr>
              <a:buFont typeface="Wingdings" panose="05000000000000000000" pitchFamily="2" charset="2"/>
              <a:buChar char="q"/>
              <a:defRPr/>
            </a:pPr>
            <a:r>
              <a:rPr lang="en-US" sz="2800" b="1" dirty="0">
                <a:solidFill>
                  <a:srgbClr val="FFFFFF"/>
                </a:solidFill>
              </a:rPr>
              <a:t>Networking </a:t>
            </a:r>
          </a:p>
          <a:p>
            <a:pPr marL="342900" indent="-342900" eaLnBrk="0" hangingPunct="0">
              <a:lnSpc>
                <a:spcPts val="4500"/>
              </a:lnSpc>
              <a:spcBef>
                <a:spcPts val="0"/>
              </a:spcBef>
              <a:buClr>
                <a:srgbClr val="FFDC03"/>
              </a:buClr>
              <a:defRPr/>
            </a:pPr>
            <a:endParaRPr lang="en-US" sz="2800" b="1" dirty="0">
              <a:latin typeface="Arial" charset="0"/>
            </a:endParaRPr>
          </a:p>
        </p:txBody>
      </p:sp>
      <p:pic>
        <p:nvPicPr>
          <p:cNvPr id="527364" name="Picture 4"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527366" name="Rectangle 6"/>
          <p:cNvSpPr>
            <a:spLocks noChangeArrowheads="1"/>
          </p:cNvSpPr>
          <p:nvPr/>
        </p:nvSpPr>
        <p:spPr bwMode="auto">
          <a:xfrm>
            <a:off x="609600" y="990600"/>
            <a:ext cx="7543800" cy="582613"/>
          </a:xfrm>
          <a:prstGeom prst="rect">
            <a:avLst/>
          </a:prstGeom>
          <a:noFill/>
          <a:ln w="12700">
            <a:noFill/>
            <a:miter lim="800000"/>
            <a:headEnd/>
            <a:tailEnd/>
          </a:ln>
          <a:effectLst>
            <a:outerShdw dist="53882" dir="2700000" algn="ctr" rotWithShape="0">
              <a:srgbClr val="000000"/>
            </a:outerShdw>
          </a:effectLst>
        </p:spPr>
        <p:txBody>
          <a:bodyPr lIns="90488" tIns="44450" rIns="90488" bIns="44450">
            <a:spAutoFit/>
          </a:bodyPr>
          <a:lstStyle/>
          <a:p>
            <a:pPr eaLnBrk="0" hangingPunct="0">
              <a:defRPr/>
            </a:pPr>
            <a:r>
              <a:rPr lang="en-US" sz="3200" b="1" i="1" dirty="0">
                <a:solidFill>
                  <a:srgbClr val="FFD300"/>
                </a:solidFill>
                <a:latin typeface="Arial" charset="0"/>
              </a:rPr>
              <a:t>Finding a Job:  How?  Where?  Who?</a:t>
            </a:r>
          </a:p>
        </p:txBody>
      </p:sp>
      <p:sp>
        <p:nvSpPr>
          <p:cNvPr id="9"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21</a:t>
            </a:fld>
            <a:endParaRPr lang="en-US" sz="1600" b="1" dirty="0"/>
          </a:p>
        </p:txBody>
      </p:sp>
      <p:sp>
        <p:nvSpPr>
          <p:cNvPr id="2" name="TextBox 1"/>
          <p:cNvSpPr txBox="1"/>
          <p:nvPr/>
        </p:nvSpPr>
        <p:spPr>
          <a:xfrm>
            <a:off x="7406640" y="0"/>
            <a:ext cx="1493520" cy="548640"/>
          </a:xfrm>
          <a:prstGeom prst="rect">
            <a:avLst/>
          </a:prstGeom>
          <a:noFill/>
        </p:spPr>
        <p:txBody>
          <a:bodyPr wrap="square" rtlCol="0">
            <a:spAutoFit/>
          </a:bodyPr>
          <a:lstStyle/>
          <a:p>
            <a:pPr eaLnBrk="0" hangingPunct="0">
              <a:defRPr/>
            </a:pPr>
            <a:r>
              <a:rPr lang="en-US" sz="2900" b="1" dirty="0">
                <a:solidFill>
                  <a:srgbClr val="FFD300"/>
                </a:solidFill>
                <a:effectLst>
                  <a:outerShdw blurRad="38100" dist="38100" dir="2700000" algn="tl">
                    <a:srgbClr val="000000">
                      <a:alpha val="43137"/>
                    </a:srgbClr>
                  </a:outerShdw>
                </a:effectLst>
                <a:latin typeface="Arial" charset="0"/>
              </a:rPr>
              <a:t>›››</a:t>
            </a:r>
            <a:r>
              <a:rPr lang="en-US" dirty="0">
                <a:effectLst>
                  <a:outerShdw blurRad="38100" dist="38100" dir="2700000" algn="tl">
                    <a:srgbClr val="000000">
                      <a:alpha val="43137"/>
                    </a:srgbClr>
                  </a:outerShdw>
                </a:effectLst>
                <a:latin typeface="Arial" charset="0"/>
              </a:rPr>
              <a:t> </a:t>
            </a:r>
            <a:r>
              <a:rPr lang="en-US" dirty="0">
                <a:solidFill>
                  <a:schemeClr val="tx1"/>
                </a:solidFill>
                <a:effectLst>
                  <a:outerShdw blurRad="38100" dist="38100" dir="2700000" algn="tl">
                    <a:srgbClr val="000000">
                      <a:alpha val="43137"/>
                    </a:srgbClr>
                  </a:outerShdw>
                </a:effectLst>
                <a:latin typeface="Impact" pitchFamily="34" charset="0"/>
              </a:rPr>
              <a:t>step 7</a:t>
            </a:r>
            <a:r>
              <a:rPr lang="en-US" dirty="0">
                <a:effectLst>
                  <a:outerShdw blurRad="38100" dist="38100" dir="2700000" algn="tl">
                    <a:srgbClr val="000000">
                      <a:alpha val="43137"/>
                    </a:srgbClr>
                  </a:outerShdw>
                </a:effectLst>
                <a:latin typeface="Impact" pitchFamily="34"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27364"/>
                                        </p:tgtEl>
                                        <p:attrNameLst>
                                          <p:attrName>style.visibility</p:attrName>
                                        </p:attrNameLst>
                                      </p:cBhvr>
                                      <p:to>
                                        <p:strVal val="visible"/>
                                      </p:to>
                                    </p:set>
                                    <p:animEffect transition="in" filter="box(out)">
                                      <p:cBhvr>
                                        <p:cTn id="7" dur="500"/>
                                        <p:tgtEl>
                                          <p:spTgt spid="527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92386">
            <a:off x="4695834" y="1211644"/>
            <a:ext cx="2761488" cy="3340312"/>
          </a:xfrm>
          <a:prstGeom prst="rect">
            <a:avLst/>
          </a:prstGeom>
          <a:noFill/>
          <a:ln>
            <a:noFill/>
          </a:ln>
          <a:effectLst>
            <a:glow rad="127000">
              <a:schemeClr val="bg2">
                <a:lumMod val="75000"/>
                <a:lumOff val="25000"/>
                <a:alpha val="60000"/>
              </a:schemeClr>
            </a:glow>
          </a:effectLst>
        </p:spPr>
      </p:pic>
      <p:pic>
        <p:nvPicPr>
          <p:cNvPr id="337944" name="Picture 24"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10" name="Slide Number Placeholder 3"/>
          <p:cNvSpPr txBox="1">
            <a:spLocks/>
          </p:cNvSpPr>
          <p:nvPr/>
        </p:nvSpPr>
        <p:spPr>
          <a:xfrm>
            <a:off x="1145350" y="6304974"/>
            <a:ext cx="3106016" cy="47047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22</a:t>
            </a:fld>
            <a:endParaRPr lang="en-US" sz="1600" b="1"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68850">
            <a:off x="457009" y="1361290"/>
            <a:ext cx="3668368" cy="27117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5694" y="1072781"/>
            <a:ext cx="3749300" cy="4243141"/>
          </a:xfrm>
          <a:prstGeom prst="rect">
            <a:avLst/>
          </a:prstGeom>
          <a:ln>
            <a:noFill/>
          </a:ln>
          <a:effectLst>
            <a:outerShdw blurRad="292100" dist="139700" dir="2700000" algn="tl" rotWithShape="0">
              <a:srgbClr val="333333">
                <a:alpha val="65000"/>
              </a:srgbClr>
            </a:outerShdw>
          </a:effectLst>
        </p:spPr>
      </p:pic>
      <p:sp>
        <p:nvSpPr>
          <p:cNvPr id="9" name="Rectangle 19"/>
          <p:cNvSpPr>
            <a:spLocks noChangeArrowheads="1"/>
          </p:cNvSpPr>
          <p:nvPr/>
        </p:nvSpPr>
        <p:spPr bwMode="auto">
          <a:xfrm>
            <a:off x="1539240" y="61268"/>
            <a:ext cx="6129621" cy="461665"/>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dirty="0">
                <a:solidFill>
                  <a:schemeClr val="tx1"/>
                </a:solidFill>
                <a:latin typeface="Impact" pitchFamily="34" charset="0"/>
              </a:rPr>
              <a:t>Resume, Cover Letter &amp; Thank You Letter</a:t>
            </a:r>
            <a:endParaRPr lang="en-US" dirty="0">
              <a:latin typeface="Impact" pitchFamily="34" charset="0"/>
            </a:endParaRPr>
          </a:p>
        </p:txBody>
      </p:sp>
      <p:sp>
        <p:nvSpPr>
          <p:cNvPr id="7" name="TextBox 6"/>
          <p:cNvSpPr txBox="1"/>
          <p:nvPr/>
        </p:nvSpPr>
        <p:spPr>
          <a:xfrm>
            <a:off x="7056120" y="92045"/>
            <a:ext cx="1996371" cy="461665"/>
          </a:xfrm>
          <a:prstGeom prst="rect">
            <a:avLst/>
          </a:prstGeom>
          <a:noFill/>
        </p:spPr>
        <p:txBody>
          <a:bodyPr wrap="square" rtlCol="0">
            <a:spAutoFit/>
          </a:bodyPr>
          <a:lstStyle/>
          <a:p>
            <a:pPr eaLnBrk="0" hangingPunct="0">
              <a:defRPr/>
            </a:pPr>
            <a:r>
              <a:rPr lang="en-US" dirty="0">
                <a:solidFill>
                  <a:srgbClr val="FFD300"/>
                </a:solidFill>
                <a:effectLst>
                  <a:outerShdw blurRad="38100" dist="38100" dir="2700000" algn="tl">
                    <a:srgbClr val="000000">
                      <a:alpha val="43137"/>
                    </a:srgbClr>
                  </a:outerShdw>
                </a:effectLst>
                <a:latin typeface="Arial" charset="0"/>
              </a:rPr>
              <a:t>›››</a:t>
            </a:r>
            <a:r>
              <a:rPr lang="en-US" dirty="0">
                <a:effectLst>
                  <a:outerShdw blurRad="38100" dist="38100" dir="2700000" algn="tl">
                    <a:srgbClr val="000000">
                      <a:alpha val="43137"/>
                    </a:srgbClr>
                  </a:outerShdw>
                </a:effectLst>
                <a:latin typeface="Arial" charset="0"/>
              </a:rPr>
              <a:t> </a:t>
            </a:r>
            <a:r>
              <a:rPr lang="en-US" dirty="0">
                <a:solidFill>
                  <a:schemeClr val="tx1"/>
                </a:solidFill>
                <a:effectLst>
                  <a:outerShdw blurRad="38100" dist="38100" dir="2700000" algn="tl">
                    <a:srgbClr val="000000">
                      <a:alpha val="43137"/>
                    </a:srgbClr>
                  </a:outerShdw>
                </a:effectLst>
                <a:latin typeface="Impact" pitchFamily="34" charset="0"/>
              </a:rPr>
              <a:t>step 8 - 11</a:t>
            </a:r>
            <a:r>
              <a:rPr lang="en-US" dirty="0">
                <a:effectLst>
                  <a:outerShdw blurRad="38100" dist="38100" dir="2700000" algn="tl">
                    <a:srgbClr val="000000">
                      <a:alpha val="43137"/>
                    </a:srgbClr>
                  </a:outerShdw>
                </a:effectLst>
                <a:latin typeface="Impact" pitchFamily="34" charset="0"/>
              </a:rPr>
              <a:t> </a:t>
            </a:r>
          </a:p>
        </p:txBody>
      </p:sp>
      <p:pic>
        <p:nvPicPr>
          <p:cNvPr id="8" name="Picture 7">
            <a:extLst>
              <a:ext uri="{FF2B5EF4-FFF2-40B4-BE49-F238E27FC236}">
                <a16:creationId xmlns:a16="http://schemas.microsoft.com/office/drawing/2014/main" id="{FAB4C9E5-CC11-4A88-A2DC-F97C5F1B7A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354704">
            <a:off x="5829102" y="2034102"/>
            <a:ext cx="2758130" cy="3132113"/>
          </a:xfrm>
          <a:prstGeom prst="rect">
            <a:avLst/>
          </a:prstGeom>
        </p:spPr>
      </p:pic>
      <p:sp>
        <p:nvSpPr>
          <p:cNvPr id="337929" name="Text Box 9"/>
          <p:cNvSpPr txBox="1">
            <a:spLocks noChangeArrowheads="1"/>
          </p:cNvSpPr>
          <p:nvPr/>
        </p:nvSpPr>
        <p:spPr bwMode="auto">
          <a:xfrm>
            <a:off x="552450" y="3816205"/>
            <a:ext cx="8410419" cy="2308324"/>
          </a:xfrm>
          <a:prstGeom prst="rect">
            <a:avLst/>
          </a:prstGeom>
          <a:solidFill>
            <a:srgbClr val="2998C8">
              <a:alpha val="72000"/>
            </a:srgbClr>
          </a:solidFill>
          <a:ln w="12700" algn="ctr">
            <a:noFill/>
            <a:miter lim="800000"/>
            <a:headEnd/>
            <a:tailEnd/>
          </a:ln>
          <a:effectLst>
            <a:outerShdw dist="45791" dir="2021404" algn="ctr" rotWithShape="0">
              <a:srgbClr val="000000">
                <a:alpha val="50000"/>
              </a:srgbClr>
            </a:outerShdw>
          </a:effectLst>
        </p:spPr>
        <p:txBody>
          <a:bodyPr wrap="square" anchor="ctr">
            <a:spAutoFit/>
          </a:bodyPr>
          <a:lstStyle/>
          <a:p>
            <a:pPr marL="233363" indent="-233363" eaLnBrk="0" hangingPunct="0">
              <a:defRPr/>
            </a:pPr>
            <a:r>
              <a:rPr lang="en-US" b="1" dirty="0">
                <a:effectLst>
                  <a:outerShdw blurRad="38100" dist="38100" dir="2700000" algn="tl">
                    <a:srgbClr val="000000"/>
                  </a:outerShdw>
                </a:effectLst>
                <a:latin typeface="Arial" charset="0"/>
              </a:rPr>
              <a:t>Create your online profile to generate:</a:t>
            </a:r>
          </a:p>
          <a:p>
            <a:pPr marL="690563" lvl="1" indent="-233363" eaLnBrk="0" hangingPunct="0">
              <a:buFontTx/>
              <a:buChar char="•"/>
              <a:defRPr/>
            </a:pPr>
            <a:r>
              <a:rPr lang="en-US" b="1" dirty="0">
                <a:effectLst>
                  <a:outerShdw blurRad="38100" dist="38100" dir="2700000" algn="tl">
                    <a:srgbClr val="000000"/>
                  </a:outerShdw>
                </a:effectLst>
                <a:latin typeface="Arial" charset="0"/>
              </a:rPr>
              <a:t>Functional Resume</a:t>
            </a:r>
          </a:p>
          <a:p>
            <a:pPr marL="690563" lvl="1" indent="-233363" eaLnBrk="0" hangingPunct="0">
              <a:buFontTx/>
              <a:buChar char="•"/>
              <a:defRPr/>
            </a:pPr>
            <a:r>
              <a:rPr lang="en-US" b="1" dirty="0">
                <a:effectLst>
                  <a:outerShdw blurRad="38100" dist="38100" dir="2700000" algn="tl">
                    <a:srgbClr val="000000"/>
                  </a:outerShdw>
                </a:effectLst>
                <a:latin typeface="Arial" charset="0"/>
              </a:rPr>
              <a:t>Cover Letter	</a:t>
            </a:r>
          </a:p>
          <a:p>
            <a:pPr marL="690563" lvl="1" indent="-233363" eaLnBrk="0" hangingPunct="0">
              <a:buFontTx/>
              <a:buChar char="•"/>
              <a:defRPr/>
            </a:pPr>
            <a:r>
              <a:rPr lang="en-US" b="1" dirty="0">
                <a:effectLst>
                  <a:outerShdw blurRad="38100" dist="38100" dir="2700000" algn="tl">
                    <a:srgbClr val="000000"/>
                  </a:outerShdw>
                </a:effectLst>
                <a:latin typeface="Arial" charset="0"/>
              </a:rPr>
              <a:t>References (Ask permission first!)</a:t>
            </a:r>
          </a:p>
          <a:p>
            <a:pPr marL="690563" lvl="1" indent="-233363" eaLnBrk="0" hangingPunct="0">
              <a:buFontTx/>
              <a:buChar char="•"/>
              <a:defRPr/>
            </a:pPr>
            <a:r>
              <a:rPr lang="en-US" b="1" dirty="0">
                <a:effectLst>
                  <a:outerShdw blurRad="38100" dist="38100" dir="2700000" algn="tl">
                    <a:srgbClr val="000000"/>
                  </a:outerShdw>
                </a:effectLst>
                <a:latin typeface="Arial" charset="0"/>
              </a:rPr>
              <a:t>Thank You Letter</a:t>
            </a:r>
          </a:p>
          <a:p>
            <a:pPr eaLnBrk="0" hangingPunct="0">
              <a:defRPr/>
            </a:pPr>
            <a:r>
              <a:rPr lang="en-US" b="1" dirty="0">
                <a:effectLst>
                  <a:outerShdw blurRad="38100" dist="38100" dir="2700000" algn="tl">
                    <a:srgbClr val="000000"/>
                  </a:outerShdw>
                </a:effectLst>
                <a:latin typeface="Arial" charset="0"/>
              </a:rPr>
              <a:t>Copy and paste in a Word document first and proofread. </a:t>
            </a:r>
          </a:p>
        </p:txBody>
      </p:sp>
    </p:spTree>
    <p:extLst>
      <p:ext uri="{BB962C8B-B14F-4D97-AF65-F5344CB8AC3E}">
        <p14:creationId xmlns:p14="http://schemas.microsoft.com/office/powerpoint/2010/main" val="9574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4000"/>
                            </p:stCondLst>
                            <p:childTnLst>
                              <p:par>
                                <p:cTn id="13" presetID="10" presetClass="entr" presetSubtype="0" fill="hold" grpId="0" nodeType="afterEffect">
                                  <p:stCondLst>
                                    <p:cond delay="1000"/>
                                  </p:stCondLst>
                                  <p:childTnLst>
                                    <p:set>
                                      <p:cBhvr>
                                        <p:cTn id="14" dur="1" fill="hold">
                                          <p:stCondLst>
                                            <p:cond delay="0"/>
                                          </p:stCondLst>
                                        </p:cTn>
                                        <p:tgtEl>
                                          <p:spTgt spid="337929"/>
                                        </p:tgtEl>
                                        <p:attrNameLst>
                                          <p:attrName>style.visibility</p:attrName>
                                        </p:attrNameLst>
                                      </p:cBhvr>
                                      <p:to>
                                        <p:strVal val="visible"/>
                                      </p:to>
                                    </p:set>
                                    <p:animEffect transition="in" filter="fade">
                                      <p:cBhvr>
                                        <p:cTn id="15" dur="1000"/>
                                        <p:tgtEl>
                                          <p:spTgt spid="337929"/>
                                        </p:tgtEl>
                                      </p:cBhvr>
                                    </p:animEffect>
                                  </p:childTnLst>
                                </p:cTn>
                              </p:par>
                            </p:childTnLst>
                          </p:cTn>
                        </p:par>
                        <p:par>
                          <p:cTn id="16" fill="hold">
                            <p:stCondLst>
                              <p:cond delay="6000"/>
                            </p:stCondLst>
                            <p:childTnLst>
                              <p:par>
                                <p:cTn id="17" presetID="4" presetClass="entr" presetSubtype="32" fill="hold" nodeType="afterEffect">
                                  <p:stCondLst>
                                    <p:cond delay="0"/>
                                  </p:stCondLst>
                                  <p:childTnLst>
                                    <p:set>
                                      <p:cBhvr>
                                        <p:cTn id="18" dur="1" fill="hold">
                                          <p:stCondLst>
                                            <p:cond delay="0"/>
                                          </p:stCondLst>
                                        </p:cTn>
                                        <p:tgtEl>
                                          <p:spTgt spid="337944"/>
                                        </p:tgtEl>
                                        <p:attrNameLst>
                                          <p:attrName>style.visibility</p:attrName>
                                        </p:attrNameLst>
                                      </p:cBhvr>
                                      <p:to>
                                        <p:strVal val="visible"/>
                                      </p:to>
                                    </p:set>
                                    <p:animEffect transition="in" filter="box(out)">
                                      <p:cBhvr>
                                        <p:cTn id="19" dur="500"/>
                                        <p:tgtEl>
                                          <p:spTgt spid="337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72816">
            <a:off x="848646" y="794492"/>
            <a:ext cx="7446304" cy="5207206"/>
          </a:xfrm>
          <a:prstGeom prst="rect">
            <a:avLst/>
          </a:prstGeom>
          <a:effectLst>
            <a:glow rad="127000">
              <a:schemeClr val="bg2">
                <a:alpha val="50000"/>
              </a:schemeClr>
            </a:glow>
          </a:effectLst>
        </p:spPr>
      </p:pic>
      <p:pic>
        <p:nvPicPr>
          <p:cNvPr id="298005" name="Picture 21"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11"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23</a:t>
            </a:fld>
            <a:endParaRPr lang="en-US" sz="1600" b="1" dirty="0"/>
          </a:p>
        </p:txBody>
      </p:sp>
      <p:sp>
        <p:nvSpPr>
          <p:cNvPr id="9" name="Rectangle 19"/>
          <p:cNvSpPr>
            <a:spLocks noChangeArrowheads="1"/>
          </p:cNvSpPr>
          <p:nvPr/>
        </p:nvSpPr>
        <p:spPr bwMode="auto">
          <a:xfrm>
            <a:off x="1519464" y="15101"/>
            <a:ext cx="5965095" cy="553998"/>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dirty="0">
                <a:solidFill>
                  <a:schemeClr val="tx1"/>
                </a:solidFill>
                <a:latin typeface="Impact" pitchFamily="34" charset="0"/>
              </a:rPr>
              <a:t>Career Direction Online Resume Tool</a:t>
            </a:r>
            <a:endParaRPr lang="en-US" sz="2900" dirty="0">
              <a:latin typeface="Impact" pitchFamily="34" charset="0"/>
            </a:endParaRPr>
          </a:p>
        </p:txBody>
      </p:sp>
      <p:sp>
        <p:nvSpPr>
          <p:cNvPr id="10" name="Text Box 9"/>
          <p:cNvSpPr txBox="1">
            <a:spLocks noChangeArrowheads="1"/>
          </p:cNvSpPr>
          <p:nvPr/>
        </p:nvSpPr>
        <p:spPr bwMode="auto">
          <a:xfrm>
            <a:off x="3304540" y="3406617"/>
            <a:ext cx="5592763" cy="2739211"/>
          </a:xfrm>
          <a:prstGeom prst="rect">
            <a:avLst/>
          </a:prstGeom>
          <a:solidFill>
            <a:srgbClr val="2998C8">
              <a:alpha val="72000"/>
            </a:srgbClr>
          </a:solidFill>
          <a:ln w="12700" algn="ctr">
            <a:noFill/>
            <a:miter lim="800000"/>
            <a:headEnd/>
            <a:tailEnd/>
          </a:ln>
          <a:effectLst>
            <a:outerShdw dist="45791" dir="2021404" algn="ctr" rotWithShape="0">
              <a:srgbClr val="000000">
                <a:alpha val="50000"/>
              </a:srgbClr>
            </a:outerShdw>
          </a:effectLst>
        </p:spPr>
        <p:txBody>
          <a:bodyPr wrap="square" anchor="ctr">
            <a:spAutoFit/>
          </a:bodyPr>
          <a:lstStyle/>
          <a:p>
            <a:pPr marL="233363" indent="-233363" eaLnBrk="0" hangingPunct="0">
              <a:defRPr/>
            </a:pPr>
            <a:r>
              <a:rPr lang="en-US" b="1" dirty="0">
                <a:effectLst>
                  <a:glow rad="127000">
                    <a:schemeClr val="bg2">
                      <a:alpha val="50000"/>
                    </a:schemeClr>
                  </a:glow>
                  <a:outerShdw blurRad="38100" dist="38100" dir="2700000" algn="tl">
                    <a:srgbClr val="000000"/>
                  </a:outerShdw>
                </a:effectLst>
                <a:latin typeface="Arial" charset="0"/>
              </a:rPr>
              <a:t>Create your online profile. </a:t>
            </a:r>
          </a:p>
          <a:p>
            <a:pPr marL="233363" indent="-233363" eaLnBrk="0" hangingPunct="0">
              <a:buFont typeface="Arial" pitchFamily="34" charset="0"/>
              <a:buChar char="•"/>
              <a:defRPr/>
            </a:pPr>
            <a:r>
              <a:rPr lang="en-US" b="1" dirty="0">
                <a:effectLst>
                  <a:glow rad="127000">
                    <a:schemeClr val="bg2">
                      <a:alpha val="50000"/>
                    </a:schemeClr>
                  </a:glow>
                  <a:outerShdw blurRad="38100" dist="38100" dir="2700000" algn="tl">
                    <a:srgbClr val="000000"/>
                  </a:outerShdw>
                </a:effectLst>
                <a:latin typeface="Arial" charset="0"/>
              </a:rPr>
              <a:t>Accessible only by you</a:t>
            </a:r>
          </a:p>
          <a:p>
            <a:pPr marL="233363" indent="-233363" eaLnBrk="0" hangingPunct="0">
              <a:buFont typeface="Arial" pitchFamily="34" charset="0"/>
              <a:buChar char="•"/>
              <a:defRPr/>
            </a:pPr>
            <a:r>
              <a:rPr lang="en-US" b="1" dirty="0">
                <a:effectLst>
                  <a:glow rad="127000">
                    <a:schemeClr val="bg2">
                      <a:alpha val="50000"/>
                    </a:schemeClr>
                  </a:glow>
                  <a:outerShdw blurRad="38100" dist="38100" dir="2700000" algn="tl">
                    <a:srgbClr val="000000"/>
                  </a:outerShdw>
                </a:effectLst>
                <a:latin typeface="Arial" charset="0"/>
              </a:rPr>
              <a:t>Password protected</a:t>
            </a:r>
          </a:p>
          <a:p>
            <a:pPr marL="233363" indent="-233363" eaLnBrk="0" hangingPunct="0">
              <a:buFont typeface="Arial" pitchFamily="34" charset="0"/>
              <a:buChar char="•"/>
              <a:defRPr/>
            </a:pPr>
            <a:r>
              <a:rPr lang="en-US" b="1" dirty="0">
                <a:effectLst>
                  <a:glow rad="127000">
                    <a:schemeClr val="bg2">
                      <a:alpha val="50000"/>
                    </a:schemeClr>
                  </a:glow>
                  <a:outerShdw blurRad="38100" dist="38100" dir="2700000" algn="tl">
                    <a:srgbClr val="000000"/>
                  </a:outerShdw>
                </a:effectLst>
                <a:latin typeface="Arial" charset="0"/>
              </a:rPr>
              <a:t>Documents are stored 2 years</a:t>
            </a:r>
          </a:p>
          <a:p>
            <a:pPr marL="233363" indent="-233363" eaLnBrk="0" hangingPunct="0">
              <a:buFont typeface="Arial" pitchFamily="34" charset="0"/>
              <a:buChar char="•"/>
              <a:defRPr/>
            </a:pPr>
            <a:r>
              <a:rPr lang="en-US" b="1" dirty="0">
                <a:effectLst>
                  <a:glow rad="127000">
                    <a:schemeClr val="bg2">
                      <a:alpha val="50000"/>
                    </a:schemeClr>
                  </a:glow>
                  <a:outerShdw blurRad="38100" dist="38100" dir="2700000" algn="tl">
                    <a:srgbClr val="000000"/>
                  </a:outerShdw>
                </a:effectLst>
                <a:latin typeface="Arial" charset="0"/>
              </a:rPr>
              <a:t>Pages 29-31 will help you complete the online Resume Tool.                  </a:t>
            </a:r>
            <a:r>
              <a:rPr lang="en-US" sz="2800" b="1" u="sng" dirty="0">
                <a:solidFill>
                  <a:srgbClr val="FFD300"/>
                </a:solidFill>
                <a:effectLst>
                  <a:glow rad="127000">
                    <a:schemeClr val="bg2">
                      <a:alpha val="50000"/>
                    </a:schemeClr>
                  </a:glow>
                  <a:outerShdw blurRad="38100" dist="38100" dir="2700000" algn="tl">
                    <a:srgbClr val="000000">
                      <a:alpha val="43137"/>
                    </a:srgbClr>
                  </a:outerShdw>
                </a:effectLst>
              </a:rPr>
              <a:t>www.careertrain.com</a:t>
            </a:r>
            <a:r>
              <a:rPr lang="en-US" sz="2800" b="1" dirty="0">
                <a:solidFill>
                  <a:srgbClr val="FFFF99"/>
                </a:solidFill>
                <a:effectLst>
                  <a:glow rad="127000">
                    <a:schemeClr val="bg2">
                      <a:alpha val="50000"/>
                    </a:schemeClr>
                  </a:glow>
                </a:effectLst>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298005"/>
                                        </p:tgtEl>
                                        <p:attrNameLst>
                                          <p:attrName>style.visibility</p:attrName>
                                        </p:attrNameLst>
                                      </p:cBhvr>
                                      <p:to>
                                        <p:strVal val="visible"/>
                                      </p:to>
                                    </p:set>
                                    <p:animEffect transition="in" filter="box(out)">
                                      <p:cBhvr>
                                        <p:cTn id="11" dur="500"/>
                                        <p:tgtEl>
                                          <p:spTgt spid="298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B6D47642-FCCC-45E0-98FB-B5C840B87A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5126">
            <a:off x="5069058" y="428305"/>
            <a:ext cx="3227949" cy="4191517"/>
          </a:xfrm>
          <a:prstGeom prst="rect">
            <a:avLst/>
          </a:prstGeom>
        </p:spPr>
      </p:pic>
      <p:sp>
        <p:nvSpPr>
          <p:cNvPr id="118804" name="Rectangle 20"/>
          <p:cNvSpPr>
            <a:spLocks noChangeArrowheads="1"/>
          </p:cNvSpPr>
          <p:nvPr/>
        </p:nvSpPr>
        <p:spPr bwMode="auto">
          <a:xfrm>
            <a:off x="330201" y="936937"/>
            <a:ext cx="4495800" cy="1013098"/>
          </a:xfrm>
          <a:prstGeom prst="rect">
            <a:avLst/>
          </a:prstGeom>
          <a:noFill/>
          <a:ln w="12700">
            <a:noFill/>
            <a:miter lim="800000"/>
            <a:headEnd/>
            <a:tailEnd/>
          </a:ln>
          <a:effectLst>
            <a:outerShdw dist="53882" dir="2700000" algn="ctr" rotWithShape="0">
              <a:srgbClr val="000000"/>
            </a:outerShdw>
          </a:effectLst>
        </p:spPr>
        <p:txBody>
          <a:bodyPr lIns="90488" tIns="44450" rIns="90488" bIns="44450">
            <a:spAutoFit/>
          </a:bodyPr>
          <a:lstStyle/>
          <a:p>
            <a:pPr eaLnBrk="0" hangingPunct="0">
              <a:defRPr/>
            </a:pPr>
            <a:r>
              <a:rPr lang="en-US" sz="3000" b="1" dirty="0">
                <a:solidFill>
                  <a:srgbClr val="FFD300"/>
                </a:solidFill>
                <a:latin typeface="Arial" charset="0"/>
              </a:rPr>
              <a:t>All the information you need is on your resume</a:t>
            </a:r>
          </a:p>
        </p:txBody>
      </p:sp>
      <p:pic>
        <p:nvPicPr>
          <p:cNvPr id="118812" name="Picture 28"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118816" name="Rectangle 32"/>
          <p:cNvSpPr>
            <a:spLocks noChangeArrowheads="1"/>
          </p:cNvSpPr>
          <p:nvPr/>
        </p:nvSpPr>
        <p:spPr bwMode="auto">
          <a:xfrm>
            <a:off x="7226300" y="25400"/>
            <a:ext cx="1531938" cy="533400"/>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b="1" dirty="0">
                <a:solidFill>
                  <a:srgbClr val="FFE419"/>
                </a:solidFill>
                <a:latin typeface="Arial" charset="0"/>
              </a:rPr>
              <a:t>›››</a:t>
            </a:r>
            <a:r>
              <a:rPr lang="en-US" dirty="0">
                <a:latin typeface="Impact" pitchFamily="34" charset="0"/>
              </a:rPr>
              <a:t> </a:t>
            </a:r>
            <a:r>
              <a:rPr lang="en-US" dirty="0">
                <a:solidFill>
                  <a:schemeClr val="tx1"/>
                </a:solidFill>
                <a:latin typeface="Impact" pitchFamily="34" charset="0"/>
              </a:rPr>
              <a:t>step 12</a:t>
            </a:r>
            <a:r>
              <a:rPr lang="en-US" dirty="0">
                <a:latin typeface="Impact" pitchFamily="34" charset="0"/>
              </a:rPr>
              <a:t> </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411" y="2185809"/>
            <a:ext cx="2650733" cy="3685039"/>
          </a:xfrm>
          <a:prstGeom prst="rect">
            <a:avLst/>
          </a:prstGeom>
        </p:spPr>
      </p:pic>
      <p:sp>
        <p:nvSpPr>
          <p:cNvPr id="10"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24</a:t>
            </a:fld>
            <a:endParaRPr lang="en-US" sz="1600" b="1" dirty="0"/>
          </a:p>
        </p:txBody>
      </p:sp>
      <p:sp>
        <p:nvSpPr>
          <p:cNvPr id="9"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The Job Application</a:t>
            </a:r>
            <a:endParaRPr lang="en-US" sz="3000" dirty="0">
              <a:latin typeface="Impact" pitchFamily="34" charset="0"/>
            </a:endParaRPr>
          </a:p>
        </p:txBody>
      </p:sp>
      <p:sp>
        <p:nvSpPr>
          <p:cNvPr id="4" name="TextBox 3"/>
          <p:cNvSpPr txBox="1"/>
          <p:nvPr/>
        </p:nvSpPr>
        <p:spPr>
          <a:xfrm>
            <a:off x="3307977" y="4875695"/>
            <a:ext cx="5715000" cy="1200329"/>
          </a:xfrm>
          <a:prstGeom prst="rect">
            <a:avLst/>
          </a:prstGeom>
          <a:noFill/>
        </p:spPr>
        <p:txBody>
          <a:bodyPr wrap="square" rtlCol="0">
            <a:spAutoFit/>
          </a:bodyPr>
          <a:lstStyle/>
          <a:p>
            <a:r>
              <a:rPr lang="en-US" b="1" dirty="0">
                <a:solidFill>
                  <a:srgbClr val="FFE419"/>
                </a:solidFill>
              </a:rPr>
              <a:t>Students can download a practice application from </a:t>
            </a:r>
            <a:r>
              <a:rPr lang="en-US" b="1" dirty="0">
                <a:solidFill>
                  <a:srgbClr val="FFE101"/>
                </a:solidFill>
                <a:hlinkClick r:id="rId6"/>
              </a:rPr>
              <a:t>www.careertrain.com</a:t>
            </a:r>
            <a:r>
              <a:rPr lang="en-US" b="1" dirty="0">
                <a:solidFill>
                  <a:srgbClr val="FFE419"/>
                </a:solidFill>
              </a:rPr>
              <a:t> on the resume tool.</a:t>
            </a:r>
          </a:p>
        </p:txBody>
      </p:sp>
      <p:pic>
        <p:nvPicPr>
          <p:cNvPr id="6" name="Picture 5">
            <a:extLst>
              <a:ext uri="{FF2B5EF4-FFF2-40B4-BE49-F238E27FC236}">
                <a16:creationId xmlns:a16="http://schemas.microsoft.com/office/drawing/2014/main" id="{9F16115A-E317-4D39-985E-059FDF1E73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8011" y="1407696"/>
            <a:ext cx="4594847" cy="1323240"/>
          </a:xfrm>
          <a:prstGeom prst="rect">
            <a:avLst/>
          </a:prstGeom>
        </p:spPr>
      </p:pic>
    </p:spTree>
    <p:extLst>
      <p:ext uri="{BB962C8B-B14F-4D97-AF65-F5344CB8AC3E}">
        <p14:creationId xmlns:p14="http://schemas.microsoft.com/office/powerpoint/2010/main" val="181652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804"/>
                                        </p:tgtEl>
                                        <p:attrNameLst>
                                          <p:attrName>style.visibility</p:attrName>
                                        </p:attrNameLst>
                                      </p:cBhvr>
                                      <p:to>
                                        <p:strVal val="visible"/>
                                      </p:to>
                                    </p:set>
                                    <p:animEffect transition="in" filter="wipe(left)">
                                      <p:cBhvr>
                                        <p:cTn id="7" dur="1000"/>
                                        <p:tgtEl>
                                          <p:spTgt spid="118804"/>
                                        </p:tgtEl>
                                      </p:cBhvr>
                                    </p:animEffect>
                                  </p:childTnLst>
                                </p:cTn>
                              </p:par>
                            </p:childTnLst>
                          </p:cTn>
                        </p:par>
                        <p:par>
                          <p:cTn id="8" fill="hold">
                            <p:stCondLst>
                              <p:cond delay="1000"/>
                            </p:stCondLst>
                            <p:childTnLst>
                              <p:par>
                                <p:cTn id="9" presetID="4" presetClass="entr" presetSubtype="32" fill="hold" nodeType="afterEffect">
                                  <p:stCondLst>
                                    <p:cond delay="0"/>
                                  </p:stCondLst>
                                  <p:childTnLst>
                                    <p:set>
                                      <p:cBhvr>
                                        <p:cTn id="10" dur="1" fill="hold">
                                          <p:stCondLst>
                                            <p:cond delay="0"/>
                                          </p:stCondLst>
                                        </p:cTn>
                                        <p:tgtEl>
                                          <p:spTgt spid="118812"/>
                                        </p:tgtEl>
                                        <p:attrNameLst>
                                          <p:attrName>style.visibility</p:attrName>
                                        </p:attrNameLst>
                                      </p:cBhvr>
                                      <p:to>
                                        <p:strVal val="visible"/>
                                      </p:to>
                                    </p:set>
                                    <p:animEffect transition="in" filter="box(out)">
                                      <p:cBhvr>
                                        <p:cTn id="11" dur="500"/>
                                        <p:tgtEl>
                                          <p:spTgt spid="118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0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365127" y="871538"/>
            <a:ext cx="3232316" cy="1567096"/>
          </a:xfrm>
          <a:prstGeom prst="rect">
            <a:avLst/>
          </a:prstGeom>
          <a:noFill/>
          <a:ln w="12700">
            <a:noFill/>
            <a:miter lim="800000"/>
            <a:headEnd/>
            <a:tailEnd/>
          </a:ln>
          <a:effectLst>
            <a:outerShdw dist="53882" dir="2700000" algn="ctr" rotWithShape="0">
              <a:srgbClr val="000000"/>
            </a:outerShdw>
          </a:effectLst>
        </p:spPr>
        <p:txBody>
          <a:bodyPr wrap="square" lIns="90488" tIns="44450" rIns="90488" bIns="44450">
            <a:spAutoFit/>
          </a:bodyPr>
          <a:lstStyle/>
          <a:p>
            <a:pPr eaLnBrk="0" hangingPunct="0">
              <a:tabLst>
                <a:tab pos="4170363" algn="l"/>
              </a:tabLst>
              <a:defRPr/>
            </a:pPr>
            <a:r>
              <a:rPr lang="en-US" sz="3200" b="1" i="1" dirty="0">
                <a:solidFill>
                  <a:srgbClr val="FFD300"/>
                </a:solidFill>
                <a:latin typeface="Arial" charset="0"/>
              </a:rPr>
              <a:t>Your purpose is simple –</a:t>
            </a:r>
          </a:p>
          <a:p>
            <a:pPr eaLnBrk="0" hangingPunct="0">
              <a:tabLst>
                <a:tab pos="4170363" algn="l"/>
              </a:tabLst>
              <a:defRPr/>
            </a:pPr>
            <a:r>
              <a:rPr lang="en-US" sz="3200" b="1" i="1" dirty="0">
                <a:solidFill>
                  <a:srgbClr val="FFD300"/>
                </a:solidFill>
                <a:latin typeface="Arial" charset="0"/>
              </a:rPr>
              <a:t>Get an offer!</a:t>
            </a:r>
          </a:p>
        </p:txBody>
      </p:sp>
      <p:pic>
        <p:nvPicPr>
          <p:cNvPr id="129042" name="Picture 1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pic>
        <p:nvPicPr>
          <p:cNvPr id="129043" name="Picture 19" descr="interview pic"/>
          <p:cNvPicPr>
            <a:picLocks noChangeAspect="1" noChangeArrowheads="1"/>
          </p:cNvPicPr>
          <p:nvPr/>
        </p:nvPicPr>
        <p:blipFill>
          <a:blip r:embed="rId4" cstate="print">
            <a:lum bright="6000"/>
            <a:extLst>
              <a:ext uri="{BEBA8EAE-BF5A-486C-A8C5-ECC9F3942E4B}">
                <a14:imgProps xmlns:a14="http://schemas.microsoft.com/office/drawing/2010/main">
                  <a14:imgLayer r:embed="rId5">
                    <a14:imgEffect>
                      <a14:sharpenSoften amount="25000"/>
                    </a14:imgEffect>
                    <a14:imgEffect>
                      <a14:colorTemperature colorTemp="11200"/>
                    </a14:imgEffect>
                  </a14:imgLayer>
                </a14:imgProps>
              </a:ext>
            </a:extLst>
          </a:blip>
          <a:srcRect/>
          <a:stretch>
            <a:fillRect/>
          </a:stretch>
        </p:blipFill>
        <p:spPr bwMode="auto">
          <a:xfrm>
            <a:off x="5242560" y="1325881"/>
            <a:ext cx="3670307" cy="4610180"/>
          </a:xfrm>
          <a:prstGeom prst="rect">
            <a:avLst/>
          </a:prstGeom>
          <a:noFill/>
          <a:ln w="9525">
            <a:solidFill>
              <a:srgbClr val="000000"/>
            </a:solidFill>
            <a:miter lim="800000"/>
            <a:headEnd/>
            <a:tailEnd/>
          </a:ln>
        </p:spPr>
      </p:pic>
      <p:sp>
        <p:nvSpPr>
          <p:cNvPr id="129045" name="Rectangle 21"/>
          <p:cNvSpPr>
            <a:spLocks noChangeArrowheads="1"/>
          </p:cNvSpPr>
          <p:nvPr/>
        </p:nvSpPr>
        <p:spPr bwMode="auto">
          <a:xfrm>
            <a:off x="7226300" y="25400"/>
            <a:ext cx="1541463" cy="533400"/>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b="1" dirty="0">
                <a:solidFill>
                  <a:srgbClr val="FFE419"/>
                </a:solidFill>
                <a:latin typeface="Arial" charset="0"/>
              </a:rPr>
              <a:t>›››</a:t>
            </a:r>
            <a:r>
              <a:rPr lang="en-US" dirty="0">
                <a:latin typeface="Impact" pitchFamily="34" charset="0"/>
              </a:rPr>
              <a:t> </a:t>
            </a:r>
            <a:r>
              <a:rPr lang="en-US" dirty="0">
                <a:solidFill>
                  <a:schemeClr val="tx1"/>
                </a:solidFill>
                <a:latin typeface="Impact" pitchFamily="34" charset="0"/>
              </a:rPr>
              <a:t>step 13</a:t>
            </a:r>
            <a:r>
              <a:rPr lang="en-US" dirty="0">
                <a:latin typeface="Impact" pitchFamily="34" charset="0"/>
              </a:rPr>
              <a:t> </a:t>
            </a:r>
          </a:p>
        </p:txBody>
      </p:sp>
      <p:sp>
        <p:nvSpPr>
          <p:cNvPr id="8"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Interviewing Strategies</a:t>
            </a:r>
            <a:endParaRPr lang="en-US" sz="3000" dirty="0">
              <a:latin typeface="Impact" pitchFamily="34" charset="0"/>
            </a:endParaRPr>
          </a:p>
        </p:txBody>
      </p:sp>
      <p:sp>
        <p:nvSpPr>
          <p:cNvPr id="2" name="TextBox 1"/>
          <p:cNvSpPr txBox="1"/>
          <p:nvPr/>
        </p:nvSpPr>
        <p:spPr>
          <a:xfrm>
            <a:off x="197804" y="2993447"/>
            <a:ext cx="3820743" cy="1754326"/>
          </a:xfrm>
          <a:prstGeom prst="rect">
            <a:avLst/>
          </a:prstGeom>
          <a:noFill/>
        </p:spPr>
        <p:txBody>
          <a:bodyPr wrap="square" rtlCol="0">
            <a:spAutoFit/>
          </a:bodyPr>
          <a:lstStyle/>
          <a:p>
            <a:pPr eaLnBrk="0" hangingPunct="0">
              <a:lnSpc>
                <a:spcPct val="150000"/>
              </a:lnSpc>
              <a:spcBef>
                <a:spcPts val="1800"/>
              </a:spcBef>
              <a:defRPr/>
            </a:pPr>
            <a:r>
              <a:rPr lang="en-US" b="1">
                <a:latin typeface="Arial" charset="0"/>
              </a:rPr>
              <a:t>It will build your confidence, even if you don’t accept the job.</a:t>
            </a:r>
            <a:endParaRPr lang="en-US" b="1" dirty="0">
              <a:latin typeface="Arial" charset="0"/>
            </a:endParaRPr>
          </a:p>
        </p:txBody>
      </p:sp>
      <p:sp>
        <p:nvSpPr>
          <p:cNvPr id="10"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25</a:t>
            </a:fld>
            <a:endParaRPr lang="en-US" sz="16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129043"/>
                                        </p:tgtEl>
                                        <p:attrNameLst>
                                          <p:attrName>style.visibility</p:attrName>
                                        </p:attrNameLst>
                                      </p:cBhvr>
                                      <p:to>
                                        <p:strVal val="visible"/>
                                      </p:to>
                                    </p:set>
                                    <p:anim calcmode="lin" valueType="num">
                                      <p:cBhvr>
                                        <p:cTn id="7" dur="1000" fill="hold"/>
                                        <p:tgtEl>
                                          <p:spTgt spid="129043"/>
                                        </p:tgtEl>
                                        <p:attrNameLst>
                                          <p:attrName>ppt_w</p:attrName>
                                        </p:attrNameLst>
                                      </p:cBhvr>
                                      <p:tavLst>
                                        <p:tav tm="0">
                                          <p:val>
                                            <p:fltVal val="0"/>
                                          </p:val>
                                        </p:tav>
                                        <p:tav tm="100000">
                                          <p:val>
                                            <p:strVal val="#ppt_w"/>
                                          </p:val>
                                        </p:tav>
                                      </p:tavLst>
                                    </p:anim>
                                    <p:anim calcmode="lin" valueType="num">
                                      <p:cBhvr>
                                        <p:cTn id="8" dur="1000" fill="hold"/>
                                        <p:tgtEl>
                                          <p:spTgt spid="129043"/>
                                        </p:tgtEl>
                                        <p:attrNameLst>
                                          <p:attrName>ppt_h</p:attrName>
                                        </p:attrNameLst>
                                      </p:cBhvr>
                                      <p:tavLst>
                                        <p:tav tm="0">
                                          <p:val>
                                            <p:fltVal val="0"/>
                                          </p:val>
                                        </p:tav>
                                        <p:tav tm="100000">
                                          <p:val>
                                            <p:strVal val="#ppt_h"/>
                                          </p:val>
                                        </p:tav>
                                      </p:tavLst>
                                    </p:anim>
                                    <p:anim calcmode="lin" valueType="num">
                                      <p:cBhvr>
                                        <p:cTn id="9" dur="1000" fill="hold"/>
                                        <p:tgtEl>
                                          <p:spTgt spid="129043"/>
                                        </p:tgtEl>
                                        <p:attrNameLst>
                                          <p:attrName>style.rotation</p:attrName>
                                        </p:attrNameLst>
                                      </p:cBhvr>
                                      <p:tavLst>
                                        <p:tav tm="0">
                                          <p:val>
                                            <p:fltVal val="90"/>
                                          </p:val>
                                        </p:tav>
                                        <p:tav tm="100000">
                                          <p:val>
                                            <p:fltVal val="0"/>
                                          </p:val>
                                        </p:tav>
                                      </p:tavLst>
                                    </p:anim>
                                    <p:animEffect transition="in" filter="fade">
                                      <p:cBhvr>
                                        <p:cTn id="10" dur="1000"/>
                                        <p:tgtEl>
                                          <p:spTgt spid="129043"/>
                                        </p:tgtEl>
                                      </p:cBhvr>
                                    </p:animEffect>
                                  </p:childTnLst>
                                </p:cTn>
                              </p:par>
                            </p:childTnLst>
                          </p:cTn>
                        </p:par>
                        <p:par>
                          <p:cTn id="11" fill="hold">
                            <p:stCondLst>
                              <p:cond delay="1000"/>
                            </p:stCondLst>
                            <p:childTnLst>
                              <p:par>
                                <p:cTn id="12" presetID="4" presetClass="entr" presetSubtype="32" fill="hold" nodeType="afterEffect">
                                  <p:stCondLst>
                                    <p:cond delay="0"/>
                                  </p:stCondLst>
                                  <p:childTnLst>
                                    <p:set>
                                      <p:cBhvr>
                                        <p:cTn id="13" dur="1" fill="hold">
                                          <p:stCondLst>
                                            <p:cond delay="0"/>
                                          </p:stCondLst>
                                        </p:cTn>
                                        <p:tgtEl>
                                          <p:spTgt spid="129042"/>
                                        </p:tgtEl>
                                        <p:attrNameLst>
                                          <p:attrName>style.visibility</p:attrName>
                                        </p:attrNameLst>
                                      </p:cBhvr>
                                      <p:to>
                                        <p:strVal val="visible"/>
                                      </p:to>
                                    </p:set>
                                    <p:animEffect transition="in" filter="box(out)">
                                      <p:cBhvr>
                                        <p:cTn id="14" dur="500"/>
                                        <p:tgtEl>
                                          <p:spTgt spid="129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42" name="Picture 1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8"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Evaluating Interviews</a:t>
            </a:r>
            <a:endParaRPr lang="en-US" sz="3000" dirty="0">
              <a:latin typeface="Impact" pitchFamily="34" charset="0"/>
            </a:endParaRPr>
          </a:p>
        </p:txBody>
      </p:sp>
      <p:sp>
        <p:nvSpPr>
          <p:cNvPr id="2" name="TextBox 1"/>
          <p:cNvSpPr txBox="1"/>
          <p:nvPr/>
        </p:nvSpPr>
        <p:spPr>
          <a:xfrm>
            <a:off x="552450" y="847358"/>
            <a:ext cx="8422105" cy="6394828"/>
          </a:xfrm>
          <a:prstGeom prst="rect">
            <a:avLst/>
          </a:prstGeom>
          <a:noFill/>
        </p:spPr>
        <p:txBody>
          <a:bodyPr wrap="square" rtlCol="0">
            <a:spAutoFit/>
          </a:bodyPr>
          <a:lstStyle/>
          <a:p>
            <a:pPr algn="ctr" eaLnBrk="0" hangingPunct="0">
              <a:lnSpc>
                <a:spcPct val="150000"/>
              </a:lnSpc>
              <a:spcBef>
                <a:spcPts val="1800"/>
              </a:spcBef>
              <a:defRPr/>
            </a:pPr>
            <a:r>
              <a:rPr lang="en-US" sz="3200" b="1" dirty="0">
                <a:latin typeface="Arial" charset="0"/>
              </a:rPr>
              <a:t>Students view, evaluate and discuss 4 videos showing different interviews.</a:t>
            </a:r>
          </a:p>
          <a:p>
            <a:pPr algn="ctr" eaLnBrk="0" hangingPunct="0">
              <a:lnSpc>
                <a:spcPct val="150000"/>
              </a:lnSpc>
              <a:spcBef>
                <a:spcPts val="1800"/>
              </a:spcBef>
              <a:defRPr/>
            </a:pPr>
            <a:endParaRPr lang="en-US" sz="3200" b="1" dirty="0">
              <a:latin typeface="Arial" charset="0"/>
            </a:endParaRPr>
          </a:p>
          <a:p>
            <a:pPr algn="ctr" eaLnBrk="0" hangingPunct="0">
              <a:lnSpc>
                <a:spcPct val="150000"/>
              </a:lnSpc>
              <a:spcBef>
                <a:spcPts val="1800"/>
              </a:spcBef>
              <a:defRPr/>
            </a:pPr>
            <a:endParaRPr lang="en-US" sz="3200" b="1" dirty="0">
              <a:latin typeface="Arial" charset="0"/>
            </a:endParaRPr>
          </a:p>
          <a:p>
            <a:pPr algn="ctr" eaLnBrk="0" hangingPunct="0">
              <a:lnSpc>
                <a:spcPct val="150000"/>
              </a:lnSpc>
              <a:spcBef>
                <a:spcPts val="1800"/>
              </a:spcBef>
              <a:defRPr/>
            </a:pPr>
            <a:endParaRPr lang="en-US" sz="800" b="1" dirty="0">
              <a:latin typeface="Arial" charset="0"/>
            </a:endParaRPr>
          </a:p>
          <a:p>
            <a:pPr algn="ctr" eaLnBrk="0" hangingPunct="0">
              <a:lnSpc>
                <a:spcPct val="150000"/>
              </a:lnSpc>
              <a:spcBef>
                <a:spcPts val="1800"/>
              </a:spcBef>
              <a:defRPr/>
            </a:pPr>
            <a:r>
              <a:rPr lang="en-US" sz="3200" b="1" dirty="0">
                <a:latin typeface="Arial" charset="0"/>
              </a:rPr>
              <a:t>Let’s take a look at 2 of the videos. </a:t>
            </a:r>
          </a:p>
          <a:p>
            <a:pPr eaLnBrk="0" hangingPunct="0">
              <a:lnSpc>
                <a:spcPct val="150000"/>
              </a:lnSpc>
              <a:spcBef>
                <a:spcPts val="1800"/>
              </a:spcBef>
              <a:defRPr/>
            </a:pPr>
            <a:endParaRPr lang="en-US" b="1" dirty="0">
              <a:latin typeface="Arial" charset="0"/>
            </a:endParaRPr>
          </a:p>
          <a:p>
            <a:pPr eaLnBrk="0" hangingPunct="0">
              <a:lnSpc>
                <a:spcPct val="150000"/>
              </a:lnSpc>
              <a:spcBef>
                <a:spcPts val="1800"/>
              </a:spcBef>
              <a:defRPr/>
            </a:pPr>
            <a:endParaRPr lang="en-US" b="1" dirty="0">
              <a:latin typeface="Arial" charset="0"/>
            </a:endParaRPr>
          </a:p>
        </p:txBody>
      </p:sp>
      <p:pic>
        <p:nvPicPr>
          <p:cNvPr id="3" name="Picture 2">
            <a:extLst>
              <a:ext uri="{FF2B5EF4-FFF2-40B4-BE49-F238E27FC236}">
                <a16:creationId xmlns:a16="http://schemas.microsoft.com/office/drawing/2014/main" id="{5F5C1930-45E6-4A9F-98D5-C3B4FC69890D}"/>
              </a:ext>
            </a:extLst>
          </p:cNvPr>
          <p:cNvPicPr>
            <a:picLocks noChangeAspect="1"/>
          </p:cNvPicPr>
          <p:nvPr/>
        </p:nvPicPr>
        <p:blipFill>
          <a:blip r:embed="rId4"/>
          <a:stretch>
            <a:fillRect/>
          </a:stretch>
        </p:blipFill>
        <p:spPr>
          <a:xfrm>
            <a:off x="2257758" y="2577146"/>
            <a:ext cx="4628483" cy="2099638"/>
          </a:xfrm>
          <a:prstGeom prst="rect">
            <a:avLst/>
          </a:prstGeom>
        </p:spPr>
      </p:pic>
      <p:sp>
        <p:nvSpPr>
          <p:cNvPr id="7"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26</a:t>
            </a:fld>
            <a:endParaRPr lang="en-US" sz="1600" b="1" dirty="0"/>
          </a:p>
        </p:txBody>
      </p:sp>
    </p:spTree>
    <p:extLst>
      <p:ext uri="{BB962C8B-B14F-4D97-AF65-F5344CB8AC3E}">
        <p14:creationId xmlns:p14="http://schemas.microsoft.com/office/powerpoint/2010/main" val="174348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29042"/>
                                        </p:tgtEl>
                                        <p:attrNameLst>
                                          <p:attrName>style.visibility</p:attrName>
                                        </p:attrNameLst>
                                      </p:cBhvr>
                                      <p:to>
                                        <p:strVal val="visible"/>
                                      </p:to>
                                    </p:set>
                                    <p:animEffect transition="in" filter="box(out)">
                                      <p:cBhvr>
                                        <p:cTn id="7" dur="500"/>
                                        <p:tgtEl>
                                          <p:spTgt spid="129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787" name="Picture 3" descr="CarDirPPT_Logo"/>
          <p:cNvPicPr>
            <a:picLocks noChangeAspect="1" noChangeArrowheads="1"/>
          </p:cNvPicPr>
          <p:nvPr/>
        </p:nvPicPr>
        <p:blipFill>
          <a:blip r:embed="rId5" cstate="print"/>
          <a:srcRect/>
          <a:stretch>
            <a:fillRect/>
          </a:stretch>
        </p:blipFill>
        <p:spPr bwMode="auto">
          <a:xfrm>
            <a:off x="552450" y="6305550"/>
            <a:ext cx="469900" cy="469900"/>
          </a:xfrm>
          <a:prstGeom prst="rect">
            <a:avLst/>
          </a:prstGeom>
          <a:noFill/>
          <a:ln w="9525">
            <a:noFill/>
            <a:miter lim="800000"/>
            <a:headEnd/>
            <a:tailEnd/>
          </a:ln>
        </p:spPr>
      </p:pic>
      <p:pic>
        <p:nvPicPr>
          <p:cNvPr id="502788" name="JayCool.wmv">
            <a:hlinkClick r:id="" action="ppaction://media"/>
          </p:cNvPr>
          <p:cNvPicPr>
            <a:picLocks noGrp="1" noChangeAspect="1" noChangeArrowheads="1"/>
          </p:cNvPicPr>
          <p:nvPr>
            <p:ph idx="4294967295"/>
            <a:videoFile r:link="rId2"/>
            <p:extLst>
              <p:ext uri="{DAA4B4D4-6D71-4841-9C94-3DE7FCFB9230}">
                <p14:media xmlns:p14="http://schemas.microsoft.com/office/powerpoint/2010/main" r:link="rId1"/>
              </p:ext>
            </p:extLst>
          </p:nvPr>
        </p:nvPicPr>
        <p:blipFill>
          <a:blip r:embed="rId6" cstate="print"/>
          <a:srcRect/>
          <a:stretch>
            <a:fillRect/>
          </a:stretch>
        </p:blipFill>
        <p:spPr bwMode="auto">
          <a:xfrm>
            <a:off x="914400" y="628650"/>
            <a:ext cx="7391400" cy="5543550"/>
          </a:xfrm>
          <a:prstGeom prst="rect">
            <a:avLst/>
          </a:prstGeom>
          <a:noFill/>
          <a:ln>
            <a:miter lim="800000"/>
            <a:headEnd/>
            <a:tailEnd/>
          </a:ln>
        </p:spPr>
      </p:pic>
      <p:sp>
        <p:nvSpPr>
          <p:cNvPr id="10"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27</a:t>
            </a:fld>
            <a:endParaRPr lang="en-US" sz="1600" b="1" dirty="0"/>
          </a:p>
        </p:txBody>
      </p:sp>
      <p:sp>
        <p:nvSpPr>
          <p:cNvPr id="9"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Evaluate an Interview</a:t>
            </a:r>
            <a:endParaRPr lang="en-US" sz="3000" dirty="0">
              <a:latin typeface="Impact" pitchFamily="34" charset="0"/>
            </a:endParaRPr>
          </a:p>
        </p:txBody>
      </p:sp>
      <p:grpSp>
        <p:nvGrpSpPr>
          <p:cNvPr id="12" name="Group 11"/>
          <p:cNvGrpSpPr/>
          <p:nvPr/>
        </p:nvGrpSpPr>
        <p:grpSpPr>
          <a:xfrm>
            <a:off x="787400" y="962025"/>
            <a:ext cx="7315200" cy="4876800"/>
            <a:chOff x="8915400" y="2190165"/>
            <a:chExt cx="7315200" cy="4876800"/>
          </a:xfrm>
        </p:grpSpPr>
        <p:pic>
          <p:nvPicPr>
            <p:cNvPr id="13" name="Picture 7" descr="Jay Cool black-white"/>
            <p:cNvPicPr>
              <a:picLocks noChangeAspect="1" noChangeArrowheads="1"/>
            </p:cNvPicPr>
            <p:nvPr/>
          </p:nvPicPr>
          <p:blipFill>
            <a:blip r:embed="rId7" cstate="print"/>
            <a:srcRect/>
            <a:stretch>
              <a:fillRect/>
            </a:stretch>
          </p:blipFill>
          <p:spPr bwMode="auto">
            <a:xfrm>
              <a:off x="8915400" y="2190165"/>
              <a:ext cx="7315200" cy="4876800"/>
            </a:xfrm>
            <a:prstGeom prst="rect">
              <a:avLst/>
            </a:prstGeom>
            <a:noFill/>
            <a:ln w="9525">
              <a:noFill/>
              <a:miter lim="800000"/>
              <a:headEnd/>
              <a:tailEnd/>
            </a:ln>
          </p:spPr>
        </p:pic>
        <p:sp>
          <p:nvSpPr>
            <p:cNvPr id="14" name="Text Box 18"/>
            <p:cNvSpPr txBox="1">
              <a:spLocks noChangeArrowheads="1"/>
            </p:cNvSpPr>
            <p:nvPr/>
          </p:nvSpPr>
          <p:spPr bwMode="auto">
            <a:xfrm>
              <a:off x="12379366" y="5038259"/>
              <a:ext cx="3828164" cy="1685846"/>
            </a:xfrm>
            <a:prstGeom prst="rect">
              <a:avLst/>
            </a:prstGeom>
            <a:noFill/>
            <a:ln w="9525" algn="ctr">
              <a:noFill/>
              <a:miter lim="800000"/>
              <a:headEnd/>
              <a:tailEnd/>
            </a:ln>
            <a:effectLst>
              <a:outerShdw dist="35921" dir="2700000" algn="ctr" rotWithShape="0">
                <a:schemeClr val="bg2"/>
              </a:outerShdw>
            </a:effectLst>
          </p:spPr>
          <p:txBody>
            <a:bodyPr wrap="none">
              <a:spAutoFit/>
            </a:bodyPr>
            <a:lstStyle/>
            <a:p>
              <a:pPr algn="ctr" eaLnBrk="0" hangingPunct="0">
                <a:lnSpc>
                  <a:spcPct val="150000"/>
                </a:lnSpc>
                <a:defRPr/>
              </a:pPr>
              <a:r>
                <a:rPr lang="en-US" b="1" dirty="0">
                  <a:solidFill>
                    <a:srgbClr val="FFD300"/>
                  </a:solidFill>
                  <a:latin typeface="Arial" charset="0"/>
                </a:rPr>
                <a:t>Jay Cool’s interview</a:t>
              </a:r>
            </a:p>
            <a:p>
              <a:pPr marL="800100" lvl="1" indent="-342900" eaLnBrk="0" hangingPunct="0">
                <a:lnSpc>
                  <a:spcPct val="150000"/>
                </a:lnSpc>
                <a:buFont typeface="Arial" pitchFamily="34" charset="0"/>
                <a:buChar char="•"/>
                <a:defRPr/>
              </a:pPr>
              <a:r>
                <a:rPr lang="en-US" b="1" dirty="0">
                  <a:solidFill>
                    <a:srgbClr val="FFD300"/>
                  </a:solidFill>
                  <a:latin typeface="Arial" charset="0"/>
                </a:rPr>
                <a:t>Strengths?</a:t>
              </a:r>
            </a:p>
            <a:p>
              <a:pPr marL="800100" lvl="1" indent="-342900" eaLnBrk="0" hangingPunct="0">
                <a:lnSpc>
                  <a:spcPct val="150000"/>
                </a:lnSpc>
                <a:buFont typeface="Arial" pitchFamily="34" charset="0"/>
                <a:buChar char="•"/>
                <a:defRPr/>
              </a:pPr>
              <a:r>
                <a:rPr lang="en-US" b="1" dirty="0">
                  <a:solidFill>
                    <a:srgbClr val="FFD300"/>
                  </a:solidFill>
                  <a:latin typeface="Arial" charset="0"/>
                </a:rPr>
                <a:t>Weaknesses?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69918" fill="hold"/>
                                        <p:tgtEl>
                                          <p:spTgt spid="502788"/>
                                        </p:tgtEl>
                                      </p:cBhvr>
                                    </p:cmd>
                                  </p:childTnLst>
                                </p:cTn>
                              </p:par>
                            </p:childTnLst>
                          </p:cTn>
                        </p:par>
                        <p:par>
                          <p:cTn id="10" fill="hold">
                            <p:stCondLst>
                              <p:cond delay="69918"/>
                            </p:stCondLst>
                            <p:childTnLst>
                              <p:par>
                                <p:cTn id="11" presetID="4" presetClass="entr" presetSubtype="32" fill="hold" nodeType="afterEffect">
                                  <p:stCondLst>
                                    <p:cond delay="0"/>
                                  </p:stCondLst>
                                  <p:childTnLst>
                                    <p:set>
                                      <p:cBhvr>
                                        <p:cTn id="12" dur="1" fill="hold">
                                          <p:stCondLst>
                                            <p:cond delay="0"/>
                                          </p:stCondLst>
                                        </p:cTn>
                                        <p:tgtEl>
                                          <p:spTgt spid="502787"/>
                                        </p:tgtEl>
                                        <p:attrNameLst>
                                          <p:attrName>style.visibility</p:attrName>
                                        </p:attrNameLst>
                                      </p:cBhvr>
                                      <p:to>
                                        <p:strVal val="visible"/>
                                      </p:to>
                                    </p:set>
                                    <p:animEffect transition="in" filter="box(out)">
                                      <p:cBhvr>
                                        <p:cTn id="13" dur="500"/>
                                        <p:tgtEl>
                                          <p:spTgt spid="50278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4" fill="hold" display="0">
                  <p:stCondLst>
                    <p:cond delay="indefinite"/>
                  </p:stCondLst>
                  <p:endCondLst>
                    <p:cond evt="onNext" delay="0">
                      <p:tgtEl>
                        <p:sldTgt/>
                      </p:tgtEl>
                    </p:cond>
                    <p:cond evt="onPrev" delay="0">
                      <p:tgtEl>
                        <p:sldTgt/>
                      </p:tgtEl>
                    </p:cond>
                  </p:endCondLst>
                </p:cTn>
                <p:tgtEl>
                  <p:spTgt spid="50278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35" name="Picture 3" descr="CarDirPPT_Logo"/>
          <p:cNvPicPr>
            <a:picLocks noChangeAspect="1" noChangeArrowheads="1"/>
          </p:cNvPicPr>
          <p:nvPr/>
        </p:nvPicPr>
        <p:blipFill>
          <a:blip r:embed="rId5" cstate="print"/>
          <a:srcRect/>
          <a:stretch>
            <a:fillRect/>
          </a:stretch>
        </p:blipFill>
        <p:spPr bwMode="auto">
          <a:xfrm>
            <a:off x="552450" y="6305550"/>
            <a:ext cx="469900" cy="469900"/>
          </a:xfrm>
          <a:prstGeom prst="rect">
            <a:avLst/>
          </a:prstGeom>
          <a:noFill/>
          <a:ln w="9525">
            <a:noFill/>
            <a:miter lim="800000"/>
            <a:headEnd/>
            <a:tailEnd/>
          </a:ln>
        </p:spPr>
      </p:pic>
      <p:pic>
        <p:nvPicPr>
          <p:cNvPr id="504836" name="JasonWright.wmv">
            <a:hlinkClick r:id="" action="ppaction://media"/>
          </p:cNvPr>
          <p:cNvPicPr>
            <a:picLocks noGrp="1" noChangeAspect="1" noChangeArrowheads="1"/>
          </p:cNvPicPr>
          <p:nvPr>
            <p:ph idx="4294967295"/>
            <a:videoFile r:link="rId2"/>
            <p:extLst>
              <p:ext uri="{DAA4B4D4-6D71-4841-9C94-3DE7FCFB9230}">
                <p14:media xmlns:p14="http://schemas.microsoft.com/office/powerpoint/2010/main" r:link="rId1"/>
              </p:ext>
            </p:extLst>
          </p:nvPr>
        </p:nvPicPr>
        <p:blipFill>
          <a:blip r:embed="rId6" cstate="print"/>
          <a:srcRect/>
          <a:stretch>
            <a:fillRect/>
          </a:stretch>
        </p:blipFill>
        <p:spPr bwMode="auto">
          <a:xfrm>
            <a:off x="838200" y="628650"/>
            <a:ext cx="7391400" cy="5543550"/>
          </a:xfrm>
          <a:prstGeom prst="rect">
            <a:avLst/>
          </a:prstGeom>
          <a:noFill/>
          <a:ln>
            <a:miter lim="800000"/>
            <a:headEnd/>
            <a:tailEnd/>
          </a:ln>
        </p:spPr>
      </p:pic>
      <p:sp>
        <p:nvSpPr>
          <p:cNvPr id="10"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28</a:t>
            </a:fld>
            <a:endParaRPr lang="en-US" sz="1600" b="1" dirty="0"/>
          </a:p>
        </p:txBody>
      </p:sp>
      <p:sp>
        <p:nvSpPr>
          <p:cNvPr id="9"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Evaluate an Interview</a:t>
            </a:r>
            <a:endParaRPr lang="en-US" sz="3000" dirty="0">
              <a:latin typeface="Impact" pitchFamily="34" charset="0"/>
            </a:endParaRPr>
          </a:p>
        </p:txBody>
      </p:sp>
      <p:grpSp>
        <p:nvGrpSpPr>
          <p:cNvPr id="12" name="Group 11"/>
          <p:cNvGrpSpPr/>
          <p:nvPr/>
        </p:nvGrpSpPr>
        <p:grpSpPr>
          <a:xfrm>
            <a:off x="553644" y="919701"/>
            <a:ext cx="7960511" cy="4963659"/>
            <a:chOff x="10304150" y="4735512"/>
            <a:chExt cx="7960511" cy="4963659"/>
          </a:xfrm>
        </p:grpSpPr>
        <p:pic>
          <p:nvPicPr>
            <p:cNvPr id="13" name="Picture 7" descr="Jason Wright b-w"/>
            <p:cNvPicPr>
              <a:picLocks noChangeAspect="1" noChangeArrowheads="1"/>
            </p:cNvPicPr>
            <p:nvPr/>
          </p:nvPicPr>
          <p:blipFill>
            <a:blip r:embed="rId7" cstate="print"/>
            <a:srcRect l="1021" r="2040"/>
            <a:stretch>
              <a:fillRect/>
            </a:stretch>
          </p:blipFill>
          <p:spPr bwMode="auto">
            <a:xfrm>
              <a:off x="10304150" y="4735512"/>
              <a:ext cx="7916061" cy="4963659"/>
            </a:xfrm>
            <a:prstGeom prst="rect">
              <a:avLst/>
            </a:prstGeom>
            <a:noFill/>
            <a:ln w="9525">
              <a:noFill/>
              <a:miter lim="800000"/>
              <a:headEnd/>
              <a:tailEnd/>
            </a:ln>
          </p:spPr>
        </p:pic>
        <p:sp>
          <p:nvSpPr>
            <p:cNvPr id="14" name="Text Box 18"/>
            <p:cNvSpPr txBox="1">
              <a:spLocks noChangeArrowheads="1"/>
            </p:cNvSpPr>
            <p:nvPr/>
          </p:nvSpPr>
          <p:spPr bwMode="auto">
            <a:xfrm>
              <a:off x="14210227" y="4735512"/>
              <a:ext cx="4054434" cy="2308324"/>
            </a:xfrm>
            <a:prstGeom prst="rect">
              <a:avLst/>
            </a:prstGeom>
            <a:noFill/>
            <a:ln w="9525" algn="ctr">
              <a:noFill/>
              <a:miter lim="800000"/>
              <a:headEnd/>
              <a:tailEnd/>
            </a:ln>
            <a:effectLst>
              <a:outerShdw dist="35921" dir="2700000" algn="ctr" rotWithShape="0">
                <a:schemeClr val="bg2"/>
              </a:outerShdw>
            </a:effectLst>
          </p:spPr>
          <p:txBody>
            <a:bodyPr wrap="square">
              <a:spAutoFit/>
            </a:bodyPr>
            <a:lstStyle/>
            <a:p>
              <a:pPr eaLnBrk="0" hangingPunct="0">
                <a:lnSpc>
                  <a:spcPct val="150000"/>
                </a:lnSpc>
                <a:defRPr/>
              </a:pPr>
              <a:r>
                <a:rPr lang="en-US" b="1" dirty="0">
                  <a:latin typeface="Arial" charset="0"/>
                </a:rPr>
                <a:t>Evaluate Jason Wright on page 35</a:t>
              </a:r>
            </a:p>
            <a:p>
              <a:pPr marL="800100" lvl="1" indent="-342900" eaLnBrk="0" hangingPunct="0">
                <a:lnSpc>
                  <a:spcPct val="150000"/>
                </a:lnSpc>
                <a:buFont typeface="Arial" pitchFamily="34" charset="0"/>
                <a:buChar char="•"/>
                <a:defRPr/>
              </a:pPr>
              <a:r>
                <a:rPr lang="en-US" b="1" dirty="0">
                  <a:latin typeface="Arial" charset="0"/>
                </a:rPr>
                <a:t>Strengths?</a:t>
              </a:r>
            </a:p>
            <a:p>
              <a:pPr marL="800100" lvl="1" indent="-342900" eaLnBrk="0" hangingPunct="0">
                <a:lnSpc>
                  <a:spcPct val="150000"/>
                </a:lnSpc>
                <a:buFont typeface="Arial" pitchFamily="34" charset="0"/>
                <a:buChar char="•"/>
                <a:defRPr/>
              </a:pPr>
              <a:r>
                <a:rPr lang="en-US" b="1" dirty="0">
                  <a:latin typeface="Arial" charset="0"/>
                </a:rPr>
                <a:t>Weaknesses?</a:t>
              </a:r>
            </a:p>
          </p:txBody>
        </p:sp>
      </p:grpSp>
      <p:grpSp>
        <p:nvGrpSpPr>
          <p:cNvPr id="2" name="Group 1"/>
          <p:cNvGrpSpPr/>
          <p:nvPr/>
        </p:nvGrpSpPr>
        <p:grpSpPr>
          <a:xfrm>
            <a:off x="553644" y="918595"/>
            <a:ext cx="7916061" cy="4963659"/>
            <a:chOff x="10304150" y="4735512"/>
            <a:chExt cx="7916061" cy="4963659"/>
          </a:xfrm>
        </p:grpSpPr>
        <p:pic>
          <p:nvPicPr>
            <p:cNvPr id="94216" name="Picture 7" descr="Jason Wright b-w"/>
            <p:cNvPicPr>
              <a:picLocks noChangeAspect="1" noChangeArrowheads="1"/>
            </p:cNvPicPr>
            <p:nvPr/>
          </p:nvPicPr>
          <p:blipFill>
            <a:blip r:embed="rId7" cstate="print"/>
            <a:srcRect l="1021" r="2040"/>
            <a:stretch>
              <a:fillRect/>
            </a:stretch>
          </p:blipFill>
          <p:spPr bwMode="auto">
            <a:xfrm>
              <a:off x="10304150" y="4735512"/>
              <a:ext cx="7916061" cy="4963659"/>
            </a:xfrm>
            <a:prstGeom prst="rect">
              <a:avLst/>
            </a:prstGeom>
            <a:noFill/>
            <a:ln w="9525">
              <a:noFill/>
              <a:miter lim="800000"/>
              <a:headEnd/>
              <a:tailEnd/>
            </a:ln>
          </p:spPr>
        </p:pic>
        <p:sp>
          <p:nvSpPr>
            <p:cNvPr id="11" name="Text Box 18"/>
            <p:cNvSpPr txBox="1">
              <a:spLocks noChangeArrowheads="1"/>
            </p:cNvSpPr>
            <p:nvPr/>
          </p:nvSpPr>
          <p:spPr bwMode="auto">
            <a:xfrm>
              <a:off x="12722306" y="7529998"/>
              <a:ext cx="5364481" cy="577850"/>
            </a:xfrm>
            <a:prstGeom prst="rect">
              <a:avLst/>
            </a:prstGeom>
            <a:noFill/>
            <a:ln w="9525" algn="ctr">
              <a:noFill/>
              <a:miter lim="800000"/>
              <a:headEnd/>
              <a:tailEnd/>
            </a:ln>
            <a:effectLst>
              <a:outerShdw dist="35921" dir="2700000" algn="ctr" rotWithShape="0">
                <a:schemeClr val="bg2"/>
              </a:outerShdw>
            </a:effectLst>
          </p:spPr>
          <p:txBody>
            <a:bodyPr wrap="square">
              <a:spAutoFit/>
            </a:bodyPr>
            <a:lstStyle/>
            <a:p>
              <a:pPr eaLnBrk="0" hangingPunct="0">
                <a:lnSpc>
                  <a:spcPct val="150000"/>
                </a:lnSpc>
                <a:defRPr/>
              </a:pPr>
              <a:r>
                <a:rPr lang="en-US" b="1" dirty="0">
                  <a:latin typeface="Arial" charset="0"/>
                </a:rPr>
                <a:t>                             </a:t>
              </a:r>
            </a:p>
          </p:txBody>
        </p:sp>
      </p:grpSp>
      <p:sp>
        <p:nvSpPr>
          <p:cNvPr id="15" name="Text Box 18">
            <a:extLst>
              <a:ext uri="{FF2B5EF4-FFF2-40B4-BE49-F238E27FC236}">
                <a16:creationId xmlns:a16="http://schemas.microsoft.com/office/drawing/2014/main" id="{DF6707ED-87B6-4719-A66B-CEED0B003FF5}"/>
              </a:ext>
            </a:extLst>
          </p:cNvPr>
          <p:cNvSpPr txBox="1">
            <a:spLocks noChangeArrowheads="1"/>
          </p:cNvSpPr>
          <p:nvPr/>
        </p:nvSpPr>
        <p:spPr bwMode="auto">
          <a:xfrm>
            <a:off x="4203818" y="3787851"/>
            <a:ext cx="3864007" cy="1685846"/>
          </a:xfrm>
          <a:prstGeom prst="rect">
            <a:avLst/>
          </a:prstGeom>
          <a:noFill/>
          <a:ln w="9525" algn="ctr">
            <a:noFill/>
            <a:miter lim="800000"/>
            <a:headEnd/>
            <a:tailEnd/>
          </a:ln>
          <a:effectLst>
            <a:outerShdw dist="35921" dir="2700000" algn="ctr" rotWithShape="0">
              <a:schemeClr val="bg2"/>
            </a:outerShdw>
          </a:effectLst>
        </p:spPr>
        <p:txBody>
          <a:bodyPr wrap="none">
            <a:spAutoFit/>
          </a:bodyPr>
          <a:lstStyle/>
          <a:p>
            <a:pPr algn="ctr" eaLnBrk="0" hangingPunct="0">
              <a:lnSpc>
                <a:spcPct val="150000"/>
              </a:lnSpc>
              <a:defRPr/>
            </a:pPr>
            <a:r>
              <a:rPr lang="en-US" b="1">
                <a:solidFill>
                  <a:srgbClr val="FFD300"/>
                </a:solidFill>
                <a:latin typeface="Arial" charset="0"/>
              </a:rPr>
              <a:t>Jason </a:t>
            </a:r>
            <a:r>
              <a:rPr lang="en-US" b="1" dirty="0">
                <a:solidFill>
                  <a:srgbClr val="FFD300"/>
                </a:solidFill>
                <a:latin typeface="Arial" charset="0"/>
              </a:rPr>
              <a:t>Wright’s interview.</a:t>
            </a:r>
          </a:p>
          <a:p>
            <a:pPr marL="800100" lvl="1" indent="-342900" eaLnBrk="0" hangingPunct="0">
              <a:lnSpc>
                <a:spcPct val="150000"/>
              </a:lnSpc>
              <a:buFont typeface="Arial" pitchFamily="34" charset="0"/>
              <a:buChar char="•"/>
              <a:defRPr/>
            </a:pPr>
            <a:r>
              <a:rPr lang="en-US" b="1" dirty="0">
                <a:solidFill>
                  <a:srgbClr val="FFD300"/>
                </a:solidFill>
                <a:latin typeface="Arial" charset="0"/>
              </a:rPr>
              <a:t>Strengths?</a:t>
            </a:r>
          </a:p>
          <a:p>
            <a:pPr marL="800100" lvl="1" indent="-342900" eaLnBrk="0" hangingPunct="0">
              <a:lnSpc>
                <a:spcPct val="150000"/>
              </a:lnSpc>
              <a:buFont typeface="Arial" pitchFamily="34" charset="0"/>
              <a:buChar char="•"/>
              <a:defRPr/>
            </a:pPr>
            <a:r>
              <a:rPr lang="en-US" b="1" dirty="0">
                <a:solidFill>
                  <a:srgbClr val="FFD300"/>
                </a:solidFill>
                <a:latin typeface="Arial" charset="0"/>
              </a:rPr>
              <a:t>Weaknesses?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81256" fill="hold"/>
                                        <p:tgtEl>
                                          <p:spTgt spid="504836"/>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500"/>
                            </p:stCondLst>
                            <p:childTnLst>
                              <p:par>
                                <p:cTn id="16" presetID="4" presetClass="entr" presetSubtype="32" fill="hold" nodeType="afterEffect">
                                  <p:stCondLst>
                                    <p:cond delay="0"/>
                                  </p:stCondLst>
                                  <p:childTnLst>
                                    <p:set>
                                      <p:cBhvr>
                                        <p:cTn id="17" dur="1" fill="hold">
                                          <p:stCondLst>
                                            <p:cond delay="0"/>
                                          </p:stCondLst>
                                        </p:cTn>
                                        <p:tgtEl>
                                          <p:spTgt spid="504835"/>
                                        </p:tgtEl>
                                        <p:attrNameLst>
                                          <p:attrName>style.visibility</p:attrName>
                                        </p:attrNameLst>
                                      </p:cBhvr>
                                      <p:to>
                                        <p:strVal val="visible"/>
                                      </p:to>
                                    </p:set>
                                    <p:animEffect transition="in" filter="box(out)">
                                      <p:cBhvr>
                                        <p:cTn id="18" dur="500"/>
                                        <p:tgtEl>
                                          <p:spTgt spid="50483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9" fill="hold" display="0">
                  <p:stCondLst>
                    <p:cond delay="indefinite"/>
                  </p:stCondLst>
                  <p:endCondLst>
                    <p:cond evt="onNext" delay="0">
                      <p:tgtEl>
                        <p:sldTgt/>
                      </p:tgtEl>
                    </p:cond>
                    <p:cond evt="onPrev" delay="0">
                      <p:tgtEl>
                        <p:sldTgt/>
                      </p:tgtEl>
                    </p:cond>
                  </p:endCondLst>
                </p:cTn>
                <p:tgtEl>
                  <p:spTgt spid="50483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ChangeArrowheads="1"/>
          </p:cNvSpPr>
          <p:nvPr/>
        </p:nvSpPr>
        <p:spPr bwMode="auto">
          <a:xfrm>
            <a:off x="381000" y="762000"/>
            <a:ext cx="8686800" cy="582613"/>
          </a:xfrm>
          <a:prstGeom prst="rect">
            <a:avLst/>
          </a:prstGeom>
          <a:noFill/>
          <a:ln w="12700">
            <a:noFill/>
            <a:miter lim="800000"/>
            <a:headEnd/>
            <a:tailEnd/>
          </a:ln>
          <a:effectLst>
            <a:outerShdw dist="53882" dir="2700000" algn="ctr" rotWithShape="0">
              <a:srgbClr val="000000"/>
            </a:outerShdw>
          </a:effectLst>
        </p:spPr>
        <p:txBody>
          <a:bodyPr lIns="90488" tIns="44450" rIns="90488" bIns="44450">
            <a:spAutoFit/>
          </a:bodyPr>
          <a:lstStyle/>
          <a:p>
            <a:pPr eaLnBrk="0" hangingPunct="0">
              <a:tabLst>
                <a:tab pos="4170363" algn="l"/>
              </a:tabLst>
              <a:defRPr/>
            </a:pPr>
            <a:r>
              <a:rPr lang="en-US" sz="3200" b="1" i="1" dirty="0">
                <a:solidFill>
                  <a:srgbClr val="FFD300"/>
                </a:solidFill>
                <a:latin typeface="Arial" charset="0"/>
              </a:rPr>
              <a:t>Business Protocol – Keeping a Job</a:t>
            </a:r>
          </a:p>
        </p:txBody>
      </p:sp>
      <p:pic>
        <p:nvPicPr>
          <p:cNvPr id="345100" name="Picture 12"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45104" name="Rectangle 16"/>
          <p:cNvSpPr>
            <a:spLocks noChangeArrowheads="1"/>
          </p:cNvSpPr>
          <p:nvPr/>
        </p:nvSpPr>
        <p:spPr bwMode="auto">
          <a:xfrm>
            <a:off x="7226300" y="25400"/>
            <a:ext cx="1531938" cy="533400"/>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b="1" dirty="0">
                <a:solidFill>
                  <a:srgbClr val="FFD300"/>
                </a:solidFill>
                <a:latin typeface="Arial" charset="0"/>
              </a:rPr>
              <a:t>›››</a:t>
            </a:r>
            <a:r>
              <a:rPr lang="en-US" dirty="0">
                <a:latin typeface="Impact" pitchFamily="34" charset="0"/>
              </a:rPr>
              <a:t> </a:t>
            </a:r>
            <a:r>
              <a:rPr lang="en-US" dirty="0">
                <a:solidFill>
                  <a:schemeClr val="tx1"/>
                </a:solidFill>
                <a:latin typeface="Impact" pitchFamily="34" charset="0"/>
              </a:rPr>
              <a:t>step 14</a:t>
            </a:r>
            <a:r>
              <a:rPr lang="en-US" dirty="0">
                <a:latin typeface="Impact" pitchFamily="34" charset="0"/>
              </a:rPr>
              <a:t> </a:t>
            </a:r>
          </a:p>
        </p:txBody>
      </p:sp>
      <p:sp>
        <p:nvSpPr>
          <p:cNvPr id="9" name="Slide Number Placeholder 3"/>
          <p:cNvSpPr txBox="1">
            <a:spLocks/>
          </p:cNvSpPr>
          <p:nvPr/>
        </p:nvSpPr>
        <p:spPr>
          <a:xfrm>
            <a:off x="1145350" y="6304974"/>
            <a:ext cx="3106016" cy="47047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29</a:t>
            </a:fld>
            <a:endParaRPr lang="en-US" sz="1600" b="1" dirty="0"/>
          </a:p>
        </p:txBody>
      </p:sp>
      <p:sp>
        <p:nvSpPr>
          <p:cNvPr id="8"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Keeping Your Job</a:t>
            </a:r>
            <a:endParaRPr lang="en-US" sz="3000" dirty="0">
              <a:latin typeface="Impact" pitchFamily="34" charset="0"/>
            </a:endParaRPr>
          </a:p>
        </p:txBody>
      </p:sp>
      <p:pic>
        <p:nvPicPr>
          <p:cNvPr id="10" name="Picture 10" descr="Meeting"/>
          <p:cNvPicPr>
            <a:picLocks noChangeAspect="1" noChangeArrowheads="1"/>
          </p:cNvPicPr>
          <p:nvPr/>
        </p:nvPicPr>
        <p:blipFill>
          <a:blip r:embed="rId4" cstate="print"/>
          <a:srcRect l="9525" r="12698"/>
          <a:stretch>
            <a:fillRect/>
          </a:stretch>
        </p:blipFill>
        <p:spPr bwMode="auto">
          <a:xfrm>
            <a:off x="5209674" y="1947261"/>
            <a:ext cx="3369964" cy="3394760"/>
          </a:xfrm>
          <a:prstGeom prst="rect">
            <a:avLst/>
          </a:prstGeom>
          <a:noFill/>
          <a:ln w="9525" algn="ctr">
            <a:noFill/>
            <a:miter lim="800000"/>
            <a:headEnd/>
            <a:tailEnd/>
          </a:ln>
          <a:effectLst>
            <a:outerShdw dist="35921" dir="2700000" algn="ctr" rotWithShape="0">
              <a:srgbClr val="4D4D4D"/>
            </a:outerShdw>
          </a:effectLst>
        </p:spPr>
      </p:pic>
      <p:sp>
        <p:nvSpPr>
          <p:cNvPr id="3" name="TextBox 2">
            <a:extLst>
              <a:ext uri="{FF2B5EF4-FFF2-40B4-BE49-F238E27FC236}">
                <a16:creationId xmlns:a16="http://schemas.microsoft.com/office/drawing/2014/main" id="{CD52841F-4331-4D94-AFC2-EC702BF5E28C}"/>
              </a:ext>
            </a:extLst>
          </p:cNvPr>
          <p:cNvSpPr txBox="1"/>
          <p:nvPr/>
        </p:nvSpPr>
        <p:spPr>
          <a:xfrm>
            <a:off x="381000" y="1777792"/>
            <a:ext cx="4828674" cy="4462760"/>
          </a:xfrm>
          <a:prstGeom prst="rect">
            <a:avLst/>
          </a:prstGeom>
          <a:noFill/>
        </p:spPr>
        <p:txBody>
          <a:bodyPr wrap="square" rtlCol="0">
            <a:spAutoFit/>
          </a:bodyPr>
          <a:lstStyle/>
          <a:p>
            <a:r>
              <a:rPr lang="en-US" b="1" dirty="0">
                <a:solidFill>
                  <a:srgbClr val="FFD300"/>
                </a:solidFill>
              </a:rPr>
              <a:t>Meetings:</a:t>
            </a:r>
          </a:p>
          <a:p>
            <a:pPr marL="342900" indent="-342900">
              <a:lnSpc>
                <a:spcPct val="150000"/>
              </a:lnSpc>
              <a:buFont typeface="Arial" panose="020B0604020202020204" pitchFamily="34" charset="0"/>
              <a:buChar char="•"/>
            </a:pPr>
            <a:r>
              <a:rPr lang="en-US" b="1" dirty="0"/>
              <a:t>Be on time.</a:t>
            </a:r>
          </a:p>
          <a:p>
            <a:endParaRPr lang="en-US" sz="800" b="1" dirty="0"/>
          </a:p>
          <a:p>
            <a:pPr marL="342900" indent="-342900">
              <a:buFont typeface="Arial" panose="020B0604020202020204" pitchFamily="34" charset="0"/>
              <a:buChar char="•"/>
            </a:pPr>
            <a:r>
              <a:rPr lang="en-US" b="1" dirty="0"/>
              <a:t>Pay attention.</a:t>
            </a:r>
          </a:p>
          <a:p>
            <a:endParaRPr lang="en-US" sz="800" b="1" dirty="0"/>
          </a:p>
          <a:p>
            <a:pPr marL="342900" indent="-342900">
              <a:buFont typeface="Arial" panose="020B0604020202020204" pitchFamily="34" charset="0"/>
              <a:buChar char="•"/>
            </a:pPr>
            <a:r>
              <a:rPr lang="en-US" b="1" dirty="0"/>
              <a:t>Take notes.</a:t>
            </a:r>
          </a:p>
          <a:p>
            <a:endParaRPr lang="en-US" sz="800" b="1" dirty="0"/>
          </a:p>
          <a:p>
            <a:pPr marL="342900" indent="-342900">
              <a:buFont typeface="Arial" panose="020B0604020202020204" pitchFamily="34" charset="0"/>
              <a:buChar char="•"/>
            </a:pPr>
            <a:r>
              <a:rPr lang="en-US" b="1" dirty="0"/>
              <a:t>Silence cell phones.</a:t>
            </a:r>
          </a:p>
          <a:p>
            <a:endParaRPr lang="en-US" sz="800" b="1" dirty="0"/>
          </a:p>
          <a:p>
            <a:pPr marL="342900" indent="-342900">
              <a:buFont typeface="Arial" panose="020B0604020202020204" pitchFamily="34" charset="0"/>
              <a:buChar char="•"/>
            </a:pPr>
            <a:r>
              <a:rPr lang="en-US" b="1" dirty="0"/>
              <a:t>Texting, taking a </a:t>
            </a:r>
            <a:br>
              <a:rPr lang="en-US" b="1" dirty="0"/>
            </a:br>
            <a:r>
              <a:rPr lang="en-US" b="1" dirty="0"/>
              <a:t> phone call, or using </a:t>
            </a:r>
            <a:br>
              <a:rPr lang="en-US" b="1" dirty="0"/>
            </a:br>
            <a:r>
              <a:rPr lang="en-US" b="1" dirty="0"/>
              <a:t> a computer inappropriately</a:t>
            </a:r>
          </a:p>
          <a:p>
            <a:r>
              <a:rPr lang="en-US" b="1" dirty="0"/>
              <a:t>     is rude.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345100"/>
                                        </p:tgtEl>
                                        <p:attrNameLst>
                                          <p:attrName>style.visibility</p:attrName>
                                        </p:attrNameLst>
                                      </p:cBhvr>
                                      <p:to>
                                        <p:strVal val="visible"/>
                                      </p:to>
                                    </p:set>
                                    <p:animEffect transition="in" filter="box(out)">
                                      <p:cBhvr>
                                        <p:cTn id="7" dur="500"/>
                                        <p:tgtEl>
                                          <p:spTgt spid="345100"/>
                                        </p:tgtEl>
                                      </p:cBhvr>
                                    </p:animEffect>
                                  </p:childTnLst>
                                </p:cTn>
                              </p:par>
                              <p:par>
                                <p:cTn id="8" presetID="49" presetClass="entr" presetSubtype="0" decel="1000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 calcmode="lin" valueType="num">
                                      <p:cBhvr>
                                        <p:cTn id="12" dur="500" fill="hold"/>
                                        <p:tgtEl>
                                          <p:spTgt spid="10"/>
                                        </p:tgtEl>
                                        <p:attrNameLst>
                                          <p:attrName>style.rotation</p:attrName>
                                        </p:attrNameLst>
                                      </p:cBhvr>
                                      <p:tavLst>
                                        <p:tav tm="0">
                                          <p:val>
                                            <p:fltVal val="360"/>
                                          </p:val>
                                        </p:tav>
                                        <p:tav tm="100000">
                                          <p:val>
                                            <p:fltVal val="0"/>
                                          </p:val>
                                        </p:tav>
                                      </p:tavLst>
                                    </p:anim>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7" name="Slide Number Placeholder 3"/>
          <p:cNvSpPr txBox="1">
            <a:spLocks/>
          </p:cNvSpPr>
          <p:nvPr/>
        </p:nvSpPr>
        <p:spPr>
          <a:xfrm>
            <a:off x="1133475" y="6304974"/>
            <a:ext cx="2654754"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3</a:t>
            </a:fld>
            <a:endParaRPr lang="en-US" sz="1600" b="1" dirty="0"/>
          </a:p>
        </p:txBody>
      </p:sp>
      <p:sp>
        <p:nvSpPr>
          <p:cNvPr id="3" name="Rectangle 2"/>
          <p:cNvSpPr/>
          <p:nvPr/>
        </p:nvSpPr>
        <p:spPr>
          <a:xfrm>
            <a:off x="3383280" y="944881"/>
            <a:ext cx="2100989" cy="646331"/>
          </a:xfrm>
          <a:prstGeom prst="rect">
            <a:avLst/>
          </a:prstGeom>
        </p:spPr>
        <p:txBody>
          <a:bodyPr wrap="square">
            <a:spAutoFit/>
          </a:bodyPr>
          <a:lstStyle/>
          <a:p>
            <a:pPr algn="ctr"/>
            <a:r>
              <a:rPr lang="en-US" sz="3600" b="1" i="1" kern="0" dirty="0">
                <a:solidFill>
                  <a:srgbClr val="FFE101"/>
                </a:solidFill>
                <a:cs typeface="Arial" panose="020B0604020202020204" pitchFamily="34" charset="0"/>
              </a:rPr>
              <a:t>Purpose</a:t>
            </a:r>
            <a:endParaRPr lang="en-US" sz="3600" dirty="0"/>
          </a:p>
        </p:txBody>
      </p:sp>
      <p:sp>
        <p:nvSpPr>
          <p:cNvPr id="5" name="Rectangle 4"/>
          <p:cNvSpPr/>
          <p:nvPr/>
        </p:nvSpPr>
        <p:spPr>
          <a:xfrm>
            <a:off x="271849" y="1777725"/>
            <a:ext cx="8600301" cy="5755422"/>
          </a:xfrm>
          <a:prstGeom prst="rect">
            <a:avLst/>
          </a:prstGeom>
        </p:spPr>
        <p:txBody>
          <a:bodyPr wrap="square">
            <a:spAutoFit/>
          </a:bodyPr>
          <a:lstStyle/>
          <a:p>
            <a:pPr marL="0" indent="0">
              <a:buNone/>
            </a:pPr>
            <a:endParaRPr lang="en-US" sz="2800" dirty="0"/>
          </a:p>
          <a:p>
            <a:pPr algn="ctr"/>
            <a:r>
              <a:rPr lang="en-US" sz="3600" b="1" i="1" dirty="0"/>
              <a:t>CD2 </a:t>
            </a:r>
            <a:r>
              <a:rPr lang="en-US" sz="3600" b="1" dirty="0"/>
              <a:t>provides students with tools, strategies and knowledge needed to cultivate college and career readiness.</a:t>
            </a:r>
          </a:p>
          <a:p>
            <a:pPr marL="571500" indent="-571500">
              <a:buFont typeface="Wingdings" panose="05000000000000000000" pitchFamily="2" charset="2"/>
              <a:buChar char="q"/>
            </a:pPr>
            <a:endParaRPr lang="en-US" sz="3200" b="1" dirty="0"/>
          </a:p>
          <a:p>
            <a:endParaRPr lang="en-US" sz="3200" b="1" dirty="0"/>
          </a:p>
          <a:p>
            <a:endParaRPr lang="en-US" sz="3200" b="1" dirty="0"/>
          </a:p>
          <a:p>
            <a:pPr marL="571500" indent="-571500">
              <a:buFont typeface="Wingdings" panose="05000000000000000000" pitchFamily="2" charset="2"/>
              <a:buChar char="q"/>
            </a:pPr>
            <a:endParaRPr lang="en-US" sz="3200" b="1" dirty="0"/>
          </a:p>
          <a:p>
            <a:pPr marL="571500" indent="-571500">
              <a:buFont typeface="Wingdings" panose="05000000000000000000" pitchFamily="2" charset="2"/>
              <a:buChar char="q"/>
            </a:pPr>
            <a:endParaRPr lang="en-US" sz="3200" b="1" dirty="0"/>
          </a:p>
          <a:p>
            <a:pPr marL="571500" indent="-571500">
              <a:buFont typeface="Wingdings" panose="05000000000000000000" pitchFamily="2" charset="2"/>
              <a:buChar char="q"/>
            </a:pPr>
            <a:endParaRPr lang="en-US" sz="3600" b="1" dirty="0"/>
          </a:p>
          <a:p>
            <a:pPr marL="571500" indent="-571500">
              <a:buFont typeface="Wingdings" panose="05000000000000000000" pitchFamily="2" charset="2"/>
              <a:buChar char="q"/>
            </a:pPr>
            <a:endParaRPr lang="en-US" sz="3600" b="1" dirty="0"/>
          </a:p>
        </p:txBody>
      </p:sp>
    </p:spTree>
    <p:extLst>
      <p:ext uri="{BB962C8B-B14F-4D97-AF65-F5344CB8AC3E}">
        <p14:creationId xmlns:p14="http://schemas.microsoft.com/office/powerpoint/2010/main" val="254095020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676955">
            <a:off x="377813" y="972058"/>
            <a:ext cx="8555973" cy="470898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0" b="1" cap="none" spc="0" dirty="0">
                <a:ln w="11430"/>
                <a:solidFill>
                  <a:srgbClr val="000000"/>
                </a:solidFill>
                <a:effectLst>
                  <a:glow rad="63500">
                    <a:schemeClr val="accent1">
                      <a:lumMod val="50000"/>
                      <a:alpha val="50000"/>
                    </a:schemeClr>
                  </a:glow>
                  <a:outerShdw blurRad="50800" dist="39000" dir="5460000" algn="tl">
                    <a:srgbClr val="000000">
                      <a:alpha val="38000"/>
                    </a:srgbClr>
                  </a:outerShdw>
                </a:effectLst>
              </a:rPr>
              <a:t>YOU</a:t>
            </a:r>
          </a:p>
        </p:txBody>
      </p:sp>
      <p:sp>
        <p:nvSpPr>
          <p:cNvPr id="141315" name="Rectangle 3"/>
          <p:cNvSpPr>
            <a:spLocks noChangeArrowheads="1"/>
          </p:cNvSpPr>
          <p:nvPr/>
        </p:nvSpPr>
        <p:spPr bwMode="auto">
          <a:xfrm>
            <a:off x="304800" y="1177925"/>
            <a:ext cx="8839200" cy="3033713"/>
          </a:xfrm>
          <a:prstGeom prst="rect">
            <a:avLst/>
          </a:prstGeom>
          <a:noFill/>
          <a:ln w="12700">
            <a:noFill/>
            <a:miter lim="800000"/>
            <a:headEnd/>
            <a:tailEnd/>
          </a:ln>
          <a:effectLst>
            <a:outerShdw dist="63500" dir="2212194" algn="ctr" rotWithShape="0">
              <a:srgbClr val="000000"/>
            </a:outerShdw>
          </a:effectLst>
        </p:spPr>
        <p:txBody>
          <a:bodyPr lIns="90488" tIns="44450" rIns="90488" bIns="44450">
            <a:spAutoFit/>
          </a:bodyPr>
          <a:lstStyle/>
          <a:p>
            <a:pPr eaLnBrk="0" hangingPunct="0">
              <a:lnSpc>
                <a:spcPct val="115000"/>
              </a:lnSpc>
              <a:spcBef>
                <a:spcPct val="30000"/>
              </a:spcBef>
              <a:buClr>
                <a:srgbClr val="FFE419"/>
              </a:buClr>
              <a:defRPr/>
            </a:pPr>
            <a:r>
              <a:rPr lang="en-US" sz="2800" b="1" dirty="0">
                <a:latin typeface="Arial" charset="0"/>
              </a:rPr>
              <a:t>You are </a:t>
            </a:r>
            <a:r>
              <a:rPr lang="en-US" sz="2800" b="1" dirty="0">
                <a:solidFill>
                  <a:srgbClr val="FFFFFF"/>
                </a:solidFill>
                <a:latin typeface="Arial" charset="0"/>
              </a:rPr>
              <a:t>responsible for your choices</a:t>
            </a:r>
            <a:r>
              <a:rPr lang="en-US" sz="2800" b="1" dirty="0">
                <a:latin typeface="Arial" charset="0"/>
              </a:rPr>
              <a:t>.</a:t>
            </a:r>
          </a:p>
          <a:p>
            <a:pPr eaLnBrk="0" hangingPunct="0">
              <a:lnSpc>
                <a:spcPct val="115000"/>
              </a:lnSpc>
              <a:spcBef>
                <a:spcPct val="30000"/>
              </a:spcBef>
              <a:buClr>
                <a:srgbClr val="FFE419"/>
              </a:buClr>
              <a:defRPr/>
            </a:pPr>
            <a:r>
              <a:rPr lang="en-US" sz="2800" b="1" dirty="0">
                <a:latin typeface="Arial" charset="0"/>
              </a:rPr>
              <a:t>Not all your choices will be good.</a:t>
            </a:r>
          </a:p>
          <a:p>
            <a:pPr eaLnBrk="0" hangingPunct="0">
              <a:lnSpc>
                <a:spcPct val="115000"/>
              </a:lnSpc>
              <a:spcBef>
                <a:spcPct val="30000"/>
              </a:spcBef>
              <a:buClr>
                <a:srgbClr val="FFE419"/>
              </a:buClr>
              <a:defRPr/>
            </a:pPr>
            <a:r>
              <a:rPr lang="en-US" sz="2800" b="1" dirty="0">
                <a:latin typeface="Arial" charset="0"/>
              </a:rPr>
              <a:t>People can</a:t>
            </a:r>
            <a:r>
              <a:rPr lang="en-US" sz="2800" b="1" dirty="0">
                <a:solidFill>
                  <a:srgbClr val="FFD300"/>
                </a:solidFill>
                <a:latin typeface="Arial" charset="0"/>
              </a:rPr>
              <a:t> </a:t>
            </a:r>
            <a:r>
              <a:rPr lang="en-US" sz="2800" b="1" dirty="0">
                <a:solidFill>
                  <a:srgbClr val="FFFFFF"/>
                </a:solidFill>
                <a:latin typeface="Arial" charset="0"/>
              </a:rPr>
              <a:t>help</a:t>
            </a:r>
            <a:r>
              <a:rPr lang="en-US" sz="2800" b="1" dirty="0">
                <a:latin typeface="Arial" charset="0"/>
              </a:rPr>
              <a:t> you make good choices.     </a:t>
            </a:r>
          </a:p>
          <a:p>
            <a:pPr marL="622300" lvl="1" eaLnBrk="0" hangingPunct="0">
              <a:lnSpc>
                <a:spcPct val="115000"/>
              </a:lnSpc>
              <a:spcBef>
                <a:spcPct val="30000"/>
              </a:spcBef>
              <a:buClr>
                <a:srgbClr val="FFD300"/>
              </a:buClr>
              <a:defRPr/>
            </a:pPr>
            <a:r>
              <a:rPr lang="en-US" b="1" dirty="0">
                <a:solidFill>
                  <a:srgbClr val="FFE419"/>
                </a:solidFill>
                <a:latin typeface="Arial" charset="0"/>
              </a:rPr>
              <a:t>•</a:t>
            </a:r>
            <a:r>
              <a:rPr lang="en-US" dirty="0">
                <a:solidFill>
                  <a:srgbClr val="FFE419"/>
                </a:solidFill>
                <a:latin typeface="Arial" charset="0"/>
              </a:rPr>
              <a:t> </a:t>
            </a:r>
            <a:r>
              <a:rPr lang="en-US" sz="2800" b="1" dirty="0">
                <a:solidFill>
                  <a:srgbClr val="FFD300"/>
                </a:solidFill>
                <a:latin typeface="Arial" charset="0"/>
              </a:rPr>
              <a:t>Parents	• Teachers	     • Counselors</a:t>
            </a:r>
          </a:p>
          <a:p>
            <a:pPr lvl="4" eaLnBrk="0" hangingPunct="0">
              <a:lnSpc>
                <a:spcPct val="115000"/>
              </a:lnSpc>
              <a:spcBef>
                <a:spcPct val="25000"/>
              </a:spcBef>
              <a:buClr>
                <a:srgbClr val="FFD300"/>
              </a:buClr>
              <a:defRPr/>
            </a:pPr>
            <a:r>
              <a:rPr lang="en-US" sz="2800" b="1" dirty="0">
                <a:solidFill>
                  <a:srgbClr val="FFD300"/>
                </a:solidFill>
                <a:latin typeface="Arial" charset="0"/>
              </a:rPr>
              <a:t> • Coaches		• Ministers</a:t>
            </a:r>
          </a:p>
        </p:txBody>
      </p:sp>
      <p:pic>
        <p:nvPicPr>
          <p:cNvPr id="141329" name="Picture 17"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141330" name="Rectangle 18"/>
          <p:cNvSpPr>
            <a:spLocks noChangeArrowheads="1"/>
          </p:cNvSpPr>
          <p:nvPr/>
        </p:nvSpPr>
        <p:spPr bwMode="auto">
          <a:xfrm>
            <a:off x="381000" y="4876800"/>
            <a:ext cx="8305800" cy="1038682"/>
          </a:xfrm>
          <a:prstGeom prst="rect">
            <a:avLst/>
          </a:prstGeom>
          <a:noFill/>
          <a:ln w="12700">
            <a:noFill/>
            <a:miter lim="800000"/>
            <a:headEnd/>
            <a:tailEnd/>
          </a:ln>
          <a:effectLst>
            <a:outerShdw dist="63500" dir="2212194" algn="ctr" rotWithShape="0">
              <a:srgbClr val="000000"/>
            </a:outerShdw>
          </a:effectLst>
        </p:spPr>
        <p:txBody>
          <a:bodyPr lIns="90488" tIns="44450" rIns="90488" bIns="44450">
            <a:spAutoFit/>
          </a:bodyPr>
          <a:lstStyle/>
          <a:p>
            <a:pPr algn="ctr" eaLnBrk="0" hangingPunct="0">
              <a:lnSpc>
                <a:spcPct val="115000"/>
              </a:lnSpc>
              <a:spcBef>
                <a:spcPct val="75000"/>
              </a:spcBef>
              <a:buClr>
                <a:srgbClr val="FFD300"/>
              </a:buClr>
              <a:defRPr/>
            </a:pPr>
            <a:r>
              <a:rPr lang="en-US" sz="2800" b="1" i="1" dirty="0">
                <a:latin typeface="Arial" charset="0"/>
              </a:rPr>
              <a:t>Your decisions should be consistent with your priorities and the law.</a:t>
            </a:r>
            <a:endParaRPr lang="en-US" sz="2800" b="1" dirty="0">
              <a:latin typeface="Arial" charset="0"/>
            </a:endParaRPr>
          </a:p>
        </p:txBody>
      </p:sp>
      <p:sp>
        <p:nvSpPr>
          <p:cNvPr id="141332" name="Rectangle 20"/>
          <p:cNvSpPr>
            <a:spLocks noChangeArrowheads="1"/>
          </p:cNvSpPr>
          <p:nvPr/>
        </p:nvSpPr>
        <p:spPr bwMode="auto">
          <a:xfrm>
            <a:off x="7226300" y="25400"/>
            <a:ext cx="1489075" cy="533400"/>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b="1" dirty="0">
                <a:solidFill>
                  <a:srgbClr val="FFD300"/>
                </a:solidFill>
                <a:latin typeface="Arial" charset="0"/>
              </a:rPr>
              <a:t>›››</a:t>
            </a:r>
            <a:r>
              <a:rPr lang="en-US" dirty="0">
                <a:latin typeface="Impact" pitchFamily="34" charset="0"/>
              </a:rPr>
              <a:t> </a:t>
            </a:r>
            <a:r>
              <a:rPr lang="en-US" dirty="0">
                <a:solidFill>
                  <a:schemeClr val="tx1"/>
                </a:solidFill>
                <a:latin typeface="Impact" pitchFamily="34" charset="0"/>
              </a:rPr>
              <a:t>step 15</a:t>
            </a:r>
            <a:endParaRPr lang="en-US" dirty="0">
              <a:latin typeface="Impact" pitchFamily="34" charset="0"/>
            </a:endParaRPr>
          </a:p>
        </p:txBody>
      </p:sp>
      <p:sp>
        <p:nvSpPr>
          <p:cNvPr id="9"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30</a:t>
            </a:fld>
            <a:endParaRPr lang="en-US" sz="1600" b="1" dirty="0"/>
          </a:p>
        </p:txBody>
      </p:sp>
      <p:sp>
        <p:nvSpPr>
          <p:cNvPr id="10"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Decision-Making Skills</a:t>
            </a:r>
            <a:endParaRPr lang="en-US" sz="3000" dirty="0">
              <a:latin typeface="Impact"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 calcmode="lin" valueType="num">
                                      <p:cBhvr>
                                        <p:cTn id="7" dur="500" fill="hold"/>
                                        <p:tgtEl>
                                          <p:spTgt spid="1413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1315">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41315">
                                            <p:txEl>
                                              <p:pRg st="1" end="1"/>
                                            </p:txEl>
                                          </p:spTgt>
                                        </p:tgtEl>
                                        <p:attrNameLst>
                                          <p:attrName>style.visibility</p:attrName>
                                        </p:attrNameLst>
                                      </p:cBhvr>
                                      <p:to>
                                        <p:strVal val="visible"/>
                                      </p:to>
                                    </p:set>
                                    <p:anim calcmode="lin" valueType="num">
                                      <p:cBhvr>
                                        <p:cTn id="12" dur="500" fill="hold"/>
                                        <p:tgtEl>
                                          <p:spTgt spid="14131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1315">
                                            <p:txEl>
                                              <p:pRg st="1" end="1"/>
                                            </p:txEl>
                                          </p:spTgt>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141315">
                                            <p:txEl>
                                              <p:pRg st="2" end="2"/>
                                            </p:txEl>
                                          </p:spTgt>
                                        </p:tgtEl>
                                        <p:attrNameLst>
                                          <p:attrName>style.visibility</p:attrName>
                                        </p:attrNameLst>
                                      </p:cBhvr>
                                      <p:to>
                                        <p:strVal val="visible"/>
                                      </p:to>
                                    </p:set>
                                    <p:anim calcmode="lin" valueType="num">
                                      <p:cBhvr>
                                        <p:cTn id="17" dur="500" fill="hold"/>
                                        <p:tgtEl>
                                          <p:spTgt spid="14131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41315">
                                            <p:txEl>
                                              <p:pRg st="2" end="2"/>
                                            </p:txEl>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141315">
                                            <p:txEl>
                                              <p:pRg st="3" end="3"/>
                                            </p:txEl>
                                          </p:spTgt>
                                        </p:tgtEl>
                                        <p:attrNameLst>
                                          <p:attrName>style.visibility</p:attrName>
                                        </p:attrNameLst>
                                      </p:cBhvr>
                                      <p:to>
                                        <p:strVal val="visible"/>
                                      </p:to>
                                    </p:set>
                                    <p:anim calcmode="lin" valueType="num">
                                      <p:cBhvr>
                                        <p:cTn id="21" dur="500" fill="hold"/>
                                        <p:tgtEl>
                                          <p:spTgt spid="14131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141315">
                                            <p:txEl>
                                              <p:pRg st="3" end="3"/>
                                            </p:tx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141315">
                                            <p:txEl>
                                              <p:pRg st="4" end="4"/>
                                            </p:txEl>
                                          </p:spTgt>
                                        </p:tgtEl>
                                        <p:attrNameLst>
                                          <p:attrName>style.visibility</p:attrName>
                                        </p:attrNameLst>
                                      </p:cBhvr>
                                      <p:to>
                                        <p:strVal val="visible"/>
                                      </p:to>
                                    </p:set>
                                    <p:anim calcmode="lin" valueType="num">
                                      <p:cBhvr>
                                        <p:cTn id="25" dur="500" fill="hold"/>
                                        <p:tgtEl>
                                          <p:spTgt spid="141315">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141315">
                                            <p:txEl>
                                              <p:pRg st="4" end="4"/>
                                            </p:txEl>
                                          </p:spTgt>
                                        </p:tgtEl>
                                        <p:attrNameLst>
                                          <p:attrName>ppt_h</p:attrName>
                                        </p:attrNameLst>
                                      </p:cBhvr>
                                      <p:tavLst>
                                        <p:tav tm="0">
                                          <p:val>
                                            <p:fltVal val="0"/>
                                          </p:val>
                                        </p:tav>
                                        <p:tav tm="100000">
                                          <p:val>
                                            <p:strVal val="#ppt_h"/>
                                          </p:val>
                                        </p:tav>
                                      </p:tavLst>
                                    </p:anim>
                                  </p:childTnLst>
                                </p:cTn>
                              </p:par>
                            </p:childTnLst>
                          </p:cTn>
                        </p:par>
                        <p:par>
                          <p:cTn id="27" fill="hold">
                            <p:stCondLst>
                              <p:cond delay="1500"/>
                            </p:stCondLst>
                            <p:childTnLst>
                              <p:par>
                                <p:cTn id="28" presetID="23" presetClass="entr" presetSubtype="16" fill="hold" grpId="0" nodeType="afterEffect">
                                  <p:stCondLst>
                                    <p:cond delay="0"/>
                                  </p:stCondLst>
                                  <p:childTnLst>
                                    <p:set>
                                      <p:cBhvr>
                                        <p:cTn id="29" dur="1" fill="hold">
                                          <p:stCondLst>
                                            <p:cond delay="0"/>
                                          </p:stCondLst>
                                        </p:cTn>
                                        <p:tgtEl>
                                          <p:spTgt spid="141330">
                                            <p:txEl>
                                              <p:pRg st="0" end="0"/>
                                            </p:txEl>
                                          </p:spTgt>
                                        </p:tgtEl>
                                        <p:attrNameLst>
                                          <p:attrName>style.visibility</p:attrName>
                                        </p:attrNameLst>
                                      </p:cBhvr>
                                      <p:to>
                                        <p:strVal val="visible"/>
                                      </p:to>
                                    </p:set>
                                    <p:anim calcmode="lin" valueType="num">
                                      <p:cBhvr>
                                        <p:cTn id="30" dur="500" fill="hold"/>
                                        <p:tgtEl>
                                          <p:spTgt spid="141330">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41330">
                                            <p:txEl>
                                              <p:pRg st="0" end="0"/>
                                            </p:txEl>
                                          </p:spTgt>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ID="4" presetClass="entr" presetSubtype="32" fill="hold" nodeType="afterEffect">
                                  <p:stCondLst>
                                    <p:cond delay="0"/>
                                  </p:stCondLst>
                                  <p:childTnLst>
                                    <p:set>
                                      <p:cBhvr>
                                        <p:cTn id="34" dur="1" fill="hold">
                                          <p:stCondLst>
                                            <p:cond delay="0"/>
                                          </p:stCondLst>
                                        </p:cTn>
                                        <p:tgtEl>
                                          <p:spTgt spid="141329"/>
                                        </p:tgtEl>
                                        <p:attrNameLst>
                                          <p:attrName>style.visibility</p:attrName>
                                        </p:attrNameLst>
                                      </p:cBhvr>
                                      <p:to>
                                        <p:strVal val="visible"/>
                                      </p:to>
                                    </p:set>
                                    <p:animEffect transition="in" filter="box(out)">
                                      <p:cBhvr>
                                        <p:cTn id="35" dur="500"/>
                                        <p:tgtEl>
                                          <p:spTgt spid="141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autoUpdateAnimBg="0"/>
      <p:bldP spid="141330"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13" name="Rectangle 17"/>
          <p:cNvSpPr>
            <a:spLocks noChangeArrowheads="1"/>
          </p:cNvSpPr>
          <p:nvPr/>
        </p:nvSpPr>
        <p:spPr bwMode="auto">
          <a:xfrm>
            <a:off x="533400" y="1828800"/>
            <a:ext cx="3810000" cy="2963863"/>
          </a:xfrm>
          <a:prstGeom prst="rect">
            <a:avLst/>
          </a:prstGeom>
          <a:noFill/>
          <a:ln w="12700" algn="ctr">
            <a:solidFill>
              <a:srgbClr val="289FCE"/>
            </a:solidFill>
            <a:miter lim="800000"/>
            <a:headEnd/>
            <a:tailEnd/>
          </a:ln>
        </p:spPr>
        <p:txBody>
          <a:bodyPr lIns="90488" tIns="44450" rIns="90488" bIns="44450">
            <a:spAutoFit/>
          </a:bodyPr>
          <a:lstStyle/>
          <a:p>
            <a:pPr eaLnBrk="0" hangingPunct="0">
              <a:spcBef>
                <a:spcPct val="50000"/>
              </a:spcBef>
            </a:pPr>
            <a:r>
              <a:rPr lang="en-US" sz="2800" b="1" dirty="0">
                <a:solidFill>
                  <a:srgbClr val="FFD300"/>
                </a:solidFill>
              </a:rPr>
              <a:t>Informed     Decisions: </a:t>
            </a:r>
          </a:p>
          <a:p>
            <a:pPr eaLnBrk="0" hangingPunct="0">
              <a:spcBef>
                <a:spcPct val="50000"/>
              </a:spcBef>
            </a:pPr>
            <a:r>
              <a:rPr lang="en-US" b="1" dirty="0"/>
              <a:t>Potential for gain?</a:t>
            </a:r>
          </a:p>
          <a:p>
            <a:pPr eaLnBrk="0" hangingPunct="0">
              <a:spcBef>
                <a:spcPct val="50000"/>
              </a:spcBef>
            </a:pPr>
            <a:r>
              <a:rPr lang="en-US" b="1" dirty="0"/>
              <a:t>Potential for loss?</a:t>
            </a:r>
          </a:p>
          <a:p>
            <a:pPr eaLnBrk="0" hangingPunct="0">
              <a:spcBef>
                <a:spcPct val="50000"/>
              </a:spcBef>
              <a:spcAft>
                <a:spcPct val="50000"/>
              </a:spcAft>
            </a:pPr>
            <a:r>
              <a:rPr lang="en-US" b="1" dirty="0"/>
              <a:t>Is the potential for gain worth the risk?</a:t>
            </a:r>
          </a:p>
        </p:txBody>
      </p:sp>
      <p:sp>
        <p:nvSpPr>
          <p:cNvPr id="234514" name="Rectangle 18"/>
          <p:cNvSpPr>
            <a:spLocks noChangeArrowheads="1"/>
          </p:cNvSpPr>
          <p:nvPr/>
        </p:nvSpPr>
        <p:spPr bwMode="auto">
          <a:xfrm>
            <a:off x="4800600" y="1828800"/>
            <a:ext cx="3897313" cy="2963863"/>
          </a:xfrm>
          <a:prstGeom prst="rect">
            <a:avLst/>
          </a:prstGeom>
          <a:noFill/>
          <a:ln w="12700" algn="ctr">
            <a:solidFill>
              <a:srgbClr val="289FCE"/>
            </a:solidFill>
            <a:miter lim="800000"/>
            <a:headEnd/>
            <a:tailEnd/>
          </a:ln>
        </p:spPr>
        <p:txBody>
          <a:bodyPr lIns="90488" tIns="44450" rIns="90488" bIns="44450">
            <a:spAutoFit/>
          </a:bodyPr>
          <a:lstStyle/>
          <a:p>
            <a:pPr algn="r" eaLnBrk="0" hangingPunct="0"/>
            <a:r>
              <a:rPr lang="en-US" sz="2800" b="1" dirty="0">
                <a:solidFill>
                  <a:srgbClr val="FFD300"/>
                </a:solidFill>
              </a:rPr>
              <a:t>Uninformed Decisions: </a:t>
            </a:r>
          </a:p>
          <a:p>
            <a:pPr algn="r" eaLnBrk="0" hangingPunct="0">
              <a:spcBef>
                <a:spcPct val="50000"/>
              </a:spcBef>
            </a:pPr>
            <a:r>
              <a:rPr lang="en-US" b="1" dirty="0"/>
              <a:t>Living for the moment.</a:t>
            </a:r>
          </a:p>
          <a:p>
            <a:pPr algn="r" eaLnBrk="0" hangingPunct="0">
              <a:spcBef>
                <a:spcPct val="50000"/>
              </a:spcBef>
            </a:pPr>
            <a:r>
              <a:rPr lang="en-US" b="1" dirty="0"/>
              <a:t>No thought of risk.</a:t>
            </a:r>
          </a:p>
          <a:p>
            <a:pPr algn="r" eaLnBrk="0" hangingPunct="0">
              <a:spcBef>
                <a:spcPct val="50000"/>
              </a:spcBef>
            </a:pPr>
            <a:r>
              <a:rPr lang="en-US" b="1" dirty="0"/>
              <a:t> Can have lifelong (or life-short) consequences.</a:t>
            </a:r>
          </a:p>
        </p:txBody>
      </p:sp>
      <p:sp>
        <p:nvSpPr>
          <p:cNvPr id="234515" name="Text Box 19"/>
          <p:cNvSpPr txBox="1">
            <a:spLocks noChangeArrowheads="1"/>
          </p:cNvSpPr>
          <p:nvPr/>
        </p:nvSpPr>
        <p:spPr bwMode="auto">
          <a:xfrm>
            <a:off x="457200" y="914400"/>
            <a:ext cx="7837488" cy="579438"/>
          </a:xfrm>
          <a:prstGeom prst="rect">
            <a:avLst/>
          </a:prstGeom>
          <a:noFill/>
          <a:ln w="9525" algn="ctr">
            <a:noFill/>
            <a:miter lim="800000"/>
            <a:headEnd/>
            <a:tailEnd/>
          </a:ln>
          <a:effectLst>
            <a:outerShdw dist="35921" dir="2700000" algn="ctr" rotWithShape="0">
              <a:schemeClr val="bg2"/>
            </a:outerShdw>
          </a:effectLst>
        </p:spPr>
        <p:txBody>
          <a:bodyPr>
            <a:spAutoFit/>
          </a:bodyPr>
          <a:lstStyle/>
          <a:p>
            <a:pPr eaLnBrk="0" hangingPunct="0">
              <a:defRPr/>
            </a:pPr>
            <a:r>
              <a:rPr lang="en-US" sz="3200" b="1" i="1" dirty="0">
                <a:solidFill>
                  <a:srgbClr val="FFD300"/>
                </a:solidFill>
                <a:latin typeface="Arial" charset="0"/>
              </a:rPr>
              <a:t>Decision-Making: Consider the Risks</a:t>
            </a:r>
          </a:p>
        </p:txBody>
      </p:sp>
      <p:sp>
        <p:nvSpPr>
          <p:cNvPr id="234516" name="Text Box 20"/>
          <p:cNvSpPr txBox="1">
            <a:spLocks noChangeArrowheads="1"/>
          </p:cNvSpPr>
          <p:nvPr/>
        </p:nvSpPr>
        <p:spPr bwMode="auto">
          <a:xfrm>
            <a:off x="1569720" y="5181600"/>
            <a:ext cx="6156960" cy="830997"/>
          </a:xfrm>
          <a:prstGeom prst="rect">
            <a:avLst/>
          </a:prstGeom>
          <a:noFill/>
          <a:ln w="9525" algn="ctr">
            <a:noFill/>
            <a:miter lim="800000"/>
            <a:headEnd/>
            <a:tailEnd/>
          </a:ln>
          <a:effectLst>
            <a:outerShdw dist="35921" dir="2700000" algn="ctr" rotWithShape="0">
              <a:schemeClr val="bg2"/>
            </a:outerShdw>
          </a:effectLst>
        </p:spPr>
        <p:txBody>
          <a:bodyPr wrap="square">
            <a:spAutoFit/>
          </a:bodyPr>
          <a:lstStyle/>
          <a:p>
            <a:pPr algn="ctr" eaLnBrk="0" hangingPunct="0">
              <a:defRPr/>
            </a:pPr>
            <a:r>
              <a:rPr lang="en-US" b="1" i="1" dirty="0">
                <a:solidFill>
                  <a:schemeClr val="bg1"/>
                </a:solidFill>
                <a:latin typeface="Arial" charset="0"/>
              </a:rPr>
              <a:t>In order to make an informed decision, students must know </a:t>
            </a:r>
            <a:r>
              <a:rPr lang="en-US" b="1" i="1" dirty="0">
                <a:solidFill>
                  <a:srgbClr val="FFE101"/>
                </a:solidFill>
                <a:latin typeface="Arial" charset="0"/>
              </a:rPr>
              <a:t>the facts</a:t>
            </a:r>
            <a:r>
              <a:rPr lang="en-US" b="1" i="1" dirty="0">
                <a:solidFill>
                  <a:schemeClr val="bg1"/>
                </a:solidFill>
                <a:latin typeface="Arial" charset="0"/>
              </a:rPr>
              <a:t>.</a:t>
            </a:r>
          </a:p>
        </p:txBody>
      </p:sp>
      <p:pic>
        <p:nvPicPr>
          <p:cNvPr id="234521" name="Picture 25"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234522" name="AutoShape 26"/>
          <p:cNvSpPr>
            <a:spLocks noChangeArrowheads="1"/>
          </p:cNvSpPr>
          <p:nvPr/>
        </p:nvSpPr>
        <p:spPr bwMode="auto">
          <a:xfrm>
            <a:off x="3305175" y="2019300"/>
            <a:ext cx="2514600" cy="914400"/>
          </a:xfrm>
          <a:prstGeom prst="leftRightArrow">
            <a:avLst>
              <a:gd name="adj1" fmla="val 50000"/>
              <a:gd name="adj2" fmla="val 55000"/>
            </a:avLst>
          </a:prstGeom>
          <a:gradFill rotWithShape="1">
            <a:gsLst>
              <a:gs pos="0">
                <a:srgbClr val="289FCE"/>
              </a:gs>
              <a:gs pos="50000">
                <a:schemeClr val="accent1">
                  <a:lumMod val="50000"/>
                </a:schemeClr>
              </a:gs>
              <a:gs pos="100000">
                <a:srgbClr val="289FCE"/>
              </a:gs>
            </a:gsLst>
            <a:lin ang="0" scaled="1"/>
          </a:gradFill>
          <a:ln w="9525" algn="ctr">
            <a:noFill/>
            <a:miter lim="800000"/>
            <a:headEnd/>
            <a:tailEnd/>
          </a:ln>
          <a:effectLst/>
        </p:spPr>
        <p:txBody>
          <a:bodyPr wrap="none" anchor="ctr"/>
          <a:lstStyle/>
          <a:p>
            <a:pPr algn="ctr" eaLnBrk="0" hangingPunct="0">
              <a:defRPr/>
            </a:pPr>
            <a:r>
              <a:rPr lang="en-US" b="1" dirty="0">
                <a:effectLst>
                  <a:glow rad="101600">
                    <a:schemeClr val="bg2">
                      <a:alpha val="60000"/>
                    </a:schemeClr>
                  </a:glow>
                </a:effectLst>
                <a:latin typeface="Arial" charset="0"/>
              </a:rPr>
              <a:t>Versus</a:t>
            </a:r>
          </a:p>
        </p:txBody>
      </p:sp>
      <p:sp>
        <p:nvSpPr>
          <p:cNvPr id="10"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31</a:t>
            </a:fld>
            <a:endParaRPr lang="en-US" sz="1600" b="1" dirty="0"/>
          </a:p>
        </p:txBody>
      </p:sp>
    </p:spTree>
    <p:extLst>
      <p:ext uri="{BB962C8B-B14F-4D97-AF65-F5344CB8AC3E}">
        <p14:creationId xmlns:p14="http://schemas.microsoft.com/office/powerpoint/2010/main" val="355921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34513"/>
                                        </p:tgtEl>
                                        <p:attrNameLst>
                                          <p:attrName>style.visibility</p:attrName>
                                        </p:attrNameLst>
                                      </p:cBhvr>
                                      <p:to>
                                        <p:strVal val="visible"/>
                                      </p:to>
                                    </p:set>
                                    <p:anim calcmode="lin" valueType="num">
                                      <p:cBhvr>
                                        <p:cTn id="7" dur="500" fill="hold"/>
                                        <p:tgtEl>
                                          <p:spTgt spid="234513"/>
                                        </p:tgtEl>
                                        <p:attrNameLst>
                                          <p:attrName>ppt_w</p:attrName>
                                        </p:attrNameLst>
                                      </p:cBhvr>
                                      <p:tavLst>
                                        <p:tav tm="0">
                                          <p:val>
                                            <p:fltVal val="0"/>
                                          </p:val>
                                        </p:tav>
                                        <p:tav tm="100000">
                                          <p:val>
                                            <p:strVal val="#ppt_w"/>
                                          </p:val>
                                        </p:tav>
                                      </p:tavLst>
                                    </p:anim>
                                    <p:anim calcmode="lin" valueType="num">
                                      <p:cBhvr>
                                        <p:cTn id="8" dur="500" fill="hold"/>
                                        <p:tgtEl>
                                          <p:spTgt spid="2345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234522"/>
                                        </p:tgtEl>
                                        <p:attrNameLst>
                                          <p:attrName>style.visibility</p:attrName>
                                        </p:attrNameLst>
                                      </p:cBhvr>
                                      <p:to>
                                        <p:strVal val="visible"/>
                                      </p:to>
                                    </p:set>
                                    <p:anim calcmode="lin" valueType="num">
                                      <p:cBhvr>
                                        <p:cTn id="12" dur="500" fill="hold"/>
                                        <p:tgtEl>
                                          <p:spTgt spid="234522"/>
                                        </p:tgtEl>
                                        <p:attrNameLst>
                                          <p:attrName>ppt_w</p:attrName>
                                        </p:attrNameLst>
                                      </p:cBhvr>
                                      <p:tavLst>
                                        <p:tav tm="0">
                                          <p:val>
                                            <p:fltVal val="0"/>
                                          </p:val>
                                        </p:tav>
                                        <p:tav tm="100000">
                                          <p:val>
                                            <p:strVal val="#ppt_w"/>
                                          </p:val>
                                        </p:tav>
                                      </p:tavLst>
                                    </p:anim>
                                    <p:anim calcmode="lin" valueType="num">
                                      <p:cBhvr>
                                        <p:cTn id="13" dur="500" fill="hold"/>
                                        <p:tgtEl>
                                          <p:spTgt spid="23452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34514"/>
                                        </p:tgtEl>
                                        <p:attrNameLst>
                                          <p:attrName>style.visibility</p:attrName>
                                        </p:attrNameLst>
                                      </p:cBhvr>
                                      <p:to>
                                        <p:strVal val="visible"/>
                                      </p:to>
                                    </p:set>
                                    <p:anim calcmode="lin" valueType="num">
                                      <p:cBhvr>
                                        <p:cTn id="17" dur="500" fill="hold"/>
                                        <p:tgtEl>
                                          <p:spTgt spid="234514"/>
                                        </p:tgtEl>
                                        <p:attrNameLst>
                                          <p:attrName>ppt_w</p:attrName>
                                        </p:attrNameLst>
                                      </p:cBhvr>
                                      <p:tavLst>
                                        <p:tav tm="0">
                                          <p:val>
                                            <p:fltVal val="0"/>
                                          </p:val>
                                        </p:tav>
                                        <p:tav tm="100000">
                                          <p:val>
                                            <p:strVal val="#ppt_w"/>
                                          </p:val>
                                        </p:tav>
                                      </p:tavLst>
                                    </p:anim>
                                    <p:anim calcmode="lin" valueType="num">
                                      <p:cBhvr>
                                        <p:cTn id="18" dur="500" fill="hold"/>
                                        <p:tgtEl>
                                          <p:spTgt spid="23451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34516"/>
                                        </p:tgtEl>
                                        <p:attrNameLst>
                                          <p:attrName>style.visibility</p:attrName>
                                        </p:attrNameLst>
                                      </p:cBhvr>
                                      <p:to>
                                        <p:strVal val="visible"/>
                                      </p:to>
                                    </p:set>
                                    <p:anim calcmode="lin" valueType="num">
                                      <p:cBhvr>
                                        <p:cTn id="22" dur="500" fill="hold"/>
                                        <p:tgtEl>
                                          <p:spTgt spid="234516"/>
                                        </p:tgtEl>
                                        <p:attrNameLst>
                                          <p:attrName>ppt_w</p:attrName>
                                        </p:attrNameLst>
                                      </p:cBhvr>
                                      <p:tavLst>
                                        <p:tav tm="0">
                                          <p:val>
                                            <p:fltVal val="0"/>
                                          </p:val>
                                        </p:tav>
                                        <p:tav tm="100000">
                                          <p:val>
                                            <p:strVal val="#ppt_w"/>
                                          </p:val>
                                        </p:tav>
                                      </p:tavLst>
                                    </p:anim>
                                    <p:anim calcmode="lin" valueType="num">
                                      <p:cBhvr>
                                        <p:cTn id="23" dur="500" fill="hold"/>
                                        <p:tgtEl>
                                          <p:spTgt spid="23451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4" presetClass="entr" presetSubtype="32" fill="hold" nodeType="afterEffect">
                                  <p:stCondLst>
                                    <p:cond delay="0"/>
                                  </p:stCondLst>
                                  <p:childTnLst>
                                    <p:set>
                                      <p:cBhvr>
                                        <p:cTn id="26" dur="1" fill="hold">
                                          <p:stCondLst>
                                            <p:cond delay="0"/>
                                          </p:stCondLst>
                                        </p:cTn>
                                        <p:tgtEl>
                                          <p:spTgt spid="234521"/>
                                        </p:tgtEl>
                                        <p:attrNameLst>
                                          <p:attrName>style.visibility</p:attrName>
                                        </p:attrNameLst>
                                      </p:cBhvr>
                                      <p:to>
                                        <p:strVal val="visible"/>
                                      </p:to>
                                    </p:set>
                                    <p:animEffect transition="in" filter="box(out)">
                                      <p:cBhvr>
                                        <p:cTn id="27" dur="500"/>
                                        <p:tgtEl>
                                          <p:spTgt spid="23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13" grpId="0" animBg="1"/>
      <p:bldP spid="234514" grpId="0" animBg="1"/>
      <p:bldP spid="234516" grpId="0"/>
      <p:bldP spid="2345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7" name="Picture 5"/>
          <p:cNvPicPr>
            <a:picLocks noChangeAspect="1" noChangeArrowheads="1"/>
          </p:cNvPicPr>
          <p:nvPr/>
        </p:nvPicPr>
        <p:blipFill>
          <a:blip r:embed="rId3" cstate="print"/>
          <a:srcRect/>
          <a:stretch>
            <a:fillRect/>
          </a:stretch>
        </p:blipFill>
        <p:spPr bwMode="auto">
          <a:xfrm>
            <a:off x="4394200" y="1646856"/>
            <a:ext cx="4749799" cy="4544394"/>
          </a:xfrm>
          <a:prstGeom prst="rect">
            <a:avLst/>
          </a:prstGeom>
          <a:noFill/>
          <a:ln w="9525">
            <a:noFill/>
            <a:miter lim="800000"/>
            <a:headEnd/>
            <a:tailEnd/>
          </a:ln>
        </p:spPr>
      </p:pic>
      <p:pic>
        <p:nvPicPr>
          <p:cNvPr id="271371" name="Picture 11"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271373" name="Rectangle 13"/>
          <p:cNvSpPr>
            <a:spLocks noChangeArrowheads="1"/>
          </p:cNvSpPr>
          <p:nvPr/>
        </p:nvSpPr>
        <p:spPr bwMode="auto">
          <a:xfrm>
            <a:off x="7226300" y="25400"/>
            <a:ext cx="1544638" cy="533400"/>
          </a:xfrm>
          <a:prstGeom prst="rect">
            <a:avLst/>
          </a:prstGeom>
          <a:noFill/>
          <a:ln w="9525" algn="ctr">
            <a:noFill/>
            <a:miter lim="800000"/>
            <a:headEnd/>
            <a:tailEnd/>
          </a:ln>
          <a:effectLst>
            <a:outerShdw dist="35921" dir="2700000" algn="ctr" rotWithShape="0">
              <a:schemeClr val="bg2"/>
            </a:outerShdw>
          </a:effectLst>
        </p:spPr>
        <p:txBody>
          <a:bodyPr wrap="none" anchor="ctr">
            <a:spAutoFit/>
          </a:bodyPr>
          <a:lstStyle/>
          <a:p>
            <a:pPr eaLnBrk="0" hangingPunct="0">
              <a:defRPr/>
            </a:pPr>
            <a:r>
              <a:rPr lang="en-US" sz="2900" b="1" dirty="0">
                <a:solidFill>
                  <a:srgbClr val="FFE419"/>
                </a:solidFill>
                <a:latin typeface="Arial" charset="0"/>
              </a:rPr>
              <a:t>›››</a:t>
            </a:r>
            <a:r>
              <a:rPr lang="en-US" dirty="0">
                <a:solidFill>
                  <a:srgbClr val="FFE419"/>
                </a:solidFill>
                <a:latin typeface="Impact" pitchFamily="34" charset="0"/>
              </a:rPr>
              <a:t> </a:t>
            </a:r>
            <a:r>
              <a:rPr lang="en-US" dirty="0">
                <a:solidFill>
                  <a:schemeClr val="tx1"/>
                </a:solidFill>
                <a:latin typeface="Impact" pitchFamily="34" charset="0"/>
              </a:rPr>
              <a:t>step 16</a:t>
            </a:r>
            <a:r>
              <a:rPr lang="en-US" dirty="0">
                <a:latin typeface="Impact" pitchFamily="34" charset="0"/>
              </a:rPr>
              <a:t> </a:t>
            </a:r>
          </a:p>
        </p:txBody>
      </p:sp>
      <p:sp>
        <p:nvSpPr>
          <p:cNvPr id="8" name="Slide Number Placeholder 3"/>
          <p:cNvSpPr txBox="1">
            <a:spLocks/>
          </p:cNvSpPr>
          <p:nvPr/>
        </p:nvSpPr>
        <p:spPr>
          <a:xfrm>
            <a:off x="1145350" y="6304974"/>
            <a:ext cx="3106016" cy="553025"/>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32</a:t>
            </a:fld>
            <a:endParaRPr lang="en-US" sz="1600" b="1" dirty="0"/>
          </a:p>
        </p:txBody>
      </p:sp>
      <p:sp>
        <p:nvSpPr>
          <p:cNvPr id="7" name="Rectangle 19"/>
          <p:cNvSpPr>
            <a:spLocks noChangeArrowheads="1"/>
          </p:cNvSpPr>
          <p:nvPr/>
        </p:nvSpPr>
        <p:spPr bwMode="auto">
          <a:xfrm>
            <a:off x="1651000" y="15101"/>
            <a:ext cx="5486400" cy="553998"/>
          </a:xfrm>
          <a:prstGeom prst="rect">
            <a:avLst/>
          </a:prstGeom>
          <a:noFill/>
          <a:ln w="9525" algn="ctr">
            <a:noFill/>
            <a:miter lim="800000"/>
            <a:headEnd/>
            <a:tailEnd/>
          </a:ln>
          <a:effectLst>
            <a:outerShdw dist="35921" dir="2700000" algn="ctr" rotWithShape="0">
              <a:schemeClr val="bg2"/>
            </a:outerShdw>
          </a:effectLst>
        </p:spPr>
        <p:txBody>
          <a:bodyPr wrap="square" anchor="ctr">
            <a:spAutoFit/>
          </a:bodyPr>
          <a:lstStyle/>
          <a:p>
            <a:pPr eaLnBrk="0" hangingPunct="0">
              <a:defRPr/>
            </a:pPr>
            <a:r>
              <a:rPr lang="en-US" sz="3000" dirty="0">
                <a:solidFill>
                  <a:schemeClr val="tx1"/>
                </a:solidFill>
                <a:latin typeface="Impact" pitchFamily="34" charset="0"/>
              </a:rPr>
              <a:t>Your Plan of Action</a:t>
            </a:r>
            <a:endParaRPr lang="en-US" sz="3000" dirty="0">
              <a:latin typeface="Impact" pitchFamily="34" charset="0"/>
            </a:endParaRPr>
          </a:p>
        </p:txBody>
      </p:sp>
      <p:sp>
        <p:nvSpPr>
          <p:cNvPr id="9" name="Rectangle 2"/>
          <p:cNvSpPr>
            <a:spLocks noChangeArrowheads="1"/>
          </p:cNvSpPr>
          <p:nvPr/>
        </p:nvSpPr>
        <p:spPr bwMode="auto">
          <a:xfrm>
            <a:off x="12700" y="651663"/>
            <a:ext cx="9131300" cy="1074653"/>
          </a:xfrm>
          <a:prstGeom prst="rect">
            <a:avLst/>
          </a:prstGeom>
          <a:noFill/>
          <a:ln w="12700">
            <a:noFill/>
            <a:miter lim="800000"/>
            <a:headEnd/>
            <a:tailEnd/>
          </a:ln>
          <a:effectLst>
            <a:outerShdw dist="53882" dir="2700000" algn="ctr" rotWithShape="0">
              <a:srgbClr val="000000"/>
            </a:outerShdw>
          </a:effectLst>
        </p:spPr>
        <p:txBody>
          <a:bodyPr wrap="square" lIns="90488" tIns="44450" rIns="90488" bIns="44450">
            <a:spAutoFit/>
          </a:bodyPr>
          <a:lstStyle/>
          <a:p>
            <a:pPr algn="ctr" eaLnBrk="0" hangingPunct="0">
              <a:spcBef>
                <a:spcPts val="0"/>
              </a:spcBef>
              <a:defRPr/>
            </a:pPr>
            <a:r>
              <a:rPr lang="en-US" sz="3200" b="1" i="1" dirty="0">
                <a:solidFill>
                  <a:srgbClr val="FFD300"/>
                </a:solidFill>
                <a:latin typeface="Arial" charset="0"/>
              </a:rPr>
              <a:t>A goal without a plan is a dream.</a:t>
            </a:r>
          </a:p>
          <a:p>
            <a:pPr algn="ctr" eaLnBrk="0" hangingPunct="0">
              <a:spcBef>
                <a:spcPts val="0"/>
              </a:spcBef>
              <a:defRPr/>
            </a:pPr>
            <a:r>
              <a:rPr lang="en-US" sz="3200" b="1" i="1" dirty="0">
                <a:solidFill>
                  <a:srgbClr val="FFD300"/>
                </a:solidFill>
                <a:latin typeface="Arial" charset="0"/>
              </a:rPr>
              <a:t>A dream without action is a fantasy.</a:t>
            </a:r>
          </a:p>
        </p:txBody>
      </p:sp>
      <p:sp>
        <p:nvSpPr>
          <p:cNvPr id="3" name="Rectangle 2">
            <a:extLst>
              <a:ext uri="{FF2B5EF4-FFF2-40B4-BE49-F238E27FC236}">
                <a16:creationId xmlns:a16="http://schemas.microsoft.com/office/drawing/2014/main" id="{5FC475CC-8853-42B5-BA93-FD3AA569A0B4}"/>
              </a:ext>
            </a:extLst>
          </p:cNvPr>
          <p:cNvSpPr/>
          <p:nvPr/>
        </p:nvSpPr>
        <p:spPr>
          <a:xfrm>
            <a:off x="412358" y="2382559"/>
            <a:ext cx="3642284" cy="2593018"/>
          </a:xfrm>
          <a:prstGeom prst="rect">
            <a:avLst/>
          </a:prstGeom>
        </p:spPr>
        <p:txBody>
          <a:bodyPr wrap="square">
            <a:spAutoFit/>
          </a:bodyPr>
          <a:lstStyle/>
          <a:p>
            <a:pPr marL="0" lvl="1" eaLnBrk="0" hangingPunct="0">
              <a:lnSpc>
                <a:spcPts val="3900"/>
              </a:lnSpc>
              <a:spcBef>
                <a:spcPts val="0"/>
              </a:spcBef>
              <a:spcAft>
                <a:spcPts val="750"/>
              </a:spcAft>
              <a:buClr>
                <a:srgbClr val="FFD300"/>
              </a:buClr>
            </a:pPr>
            <a:r>
              <a:rPr lang="en-US" sz="2800" b="1" dirty="0"/>
              <a:t>Completing the steps outlined on pages 41 – 42 will ensure your career plans are real.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71371"/>
                                        </p:tgtEl>
                                        <p:attrNameLst>
                                          <p:attrName>style.visibility</p:attrName>
                                        </p:attrNameLst>
                                      </p:cBhvr>
                                      <p:to>
                                        <p:strVal val="visible"/>
                                      </p:to>
                                    </p:set>
                                    <p:animEffect transition="in" filter="box(out)">
                                      <p:cBhvr>
                                        <p:cTn id="7" dur="500"/>
                                        <p:tgtEl>
                                          <p:spTgt spid="27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4"/>
          <p:cNvSpPr>
            <a:spLocks noChangeArrowheads="1"/>
          </p:cNvSpPr>
          <p:nvPr/>
        </p:nvSpPr>
        <p:spPr bwMode="auto">
          <a:xfrm>
            <a:off x="854439" y="3921125"/>
            <a:ext cx="7360171" cy="1936428"/>
          </a:xfrm>
          <a:prstGeom prst="rect">
            <a:avLst/>
          </a:prstGeom>
          <a:noFill/>
          <a:ln w="12700">
            <a:noFill/>
            <a:miter lim="800000"/>
            <a:headEnd/>
            <a:tailEnd/>
          </a:ln>
          <a:effectLst/>
        </p:spPr>
        <p:txBody>
          <a:bodyPr wrap="square" lIns="90488" tIns="44450" rIns="90488" bIns="44450">
            <a:spAutoFit/>
          </a:bodyPr>
          <a:lstStyle/>
          <a:p>
            <a:pPr algn="ctr" eaLnBrk="0" hangingPunct="0">
              <a:tabLst>
                <a:tab pos="4170363" algn="l"/>
              </a:tabLst>
              <a:defRPr/>
            </a:pPr>
            <a:r>
              <a:rPr lang="en-US" sz="6000" b="1" dirty="0">
                <a:effectLst>
                  <a:glow rad="101600">
                    <a:schemeClr val="bg2">
                      <a:lumMod val="95000"/>
                      <a:lumOff val="5000"/>
                      <a:alpha val="60000"/>
                    </a:schemeClr>
                  </a:glow>
                  <a:outerShdw blurRad="38100" dist="38100" dir="2700000" algn="ctr" rotWithShape="0">
                    <a:srgbClr val="C00000">
                      <a:alpha val="67000"/>
                    </a:srgbClr>
                  </a:outerShdw>
                </a:effectLst>
                <a:latin typeface="Franklin Gothic Demi Cond" pitchFamily="34" charset="0"/>
              </a:rPr>
              <a:t>1-800-GO-GUARD</a:t>
            </a:r>
          </a:p>
          <a:p>
            <a:pPr algn="ctr" eaLnBrk="0" hangingPunct="0">
              <a:tabLst>
                <a:tab pos="4170363" algn="l"/>
              </a:tabLst>
              <a:defRPr/>
            </a:pPr>
            <a:r>
              <a:rPr lang="en-US" sz="6000" b="1" dirty="0">
                <a:effectLst>
                  <a:glow rad="101600">
                    <a:schemeClr val="bg2">
                      <a:lumMod val="95000"/>
                      <a:lumOff val="5000"/>
                      <a:alpha val="60000"/>
                    </a:schemeClr>
                  </a:glow>
                  <a:outerShdw blurRad="38100" dist="38100" dir="2700000" algn="ctr" rotWithShape="0">
                    <a:srgbClr val="C00000">
                      <a:alpha val="67000"/>
                    </a:srgbClr>
                  </a:outerShdw>
                </a:effectLst>
                <a:latin typeface="Franklin Gothic Demi Cond" pitchFamily="34" charset="0"/>
              </a:rPr>
              <a:t>NationalGuard.com</a:t>
            </a:r>
            <a:endParaRPr lang="en-US" sz="3200" b="1" dirty="0">
              <a:effectLst>
                <a:glow rad="101600">
                  <a:schemeClr val="bg2">
                    <a:lumMod val="95000"/>
                    <a:lumOff val="5000"/>
                    <a:alpha val="60000"/>
                  </a:schemeClr>
                </a:glow>
                <a:outerShdw blurRad="38100" dist="38100" dir="2700000" algn="ctr" rotWithShape="0">
                  <a:srgbClr val="C00000">
                    <a:alpha val="67000"/>
                  </a:srgbClr>
                </a:outerShdw>
              </a:effectLst>
              <a:latin typeface="Franklin Gothic Demi Cond" pitchFamily="34" charset="0"/>
            </a:endParaRPr>
          </a:p>
        </p:txBody>
      </p:sp>
      <p:pic>
        <p:nvPicPr>
          <p:cNvPr id="141316" name="Picture 9" descr="Guard logo--4 color--2006"/>
          <p:cNvPicPr>
            <a:picLocks noChangeAspect="1" noChangeArrowheads="1"/>
          </p:cNvPicPr>
          <p:nvPr/>
        </p:nvPicPr>
        <p:blipFill>
          <a:blip r:embed="rId3" cstate="print">
            <a:lum/>
          </a:blip>
          <a:srcRect t="3289" r="2486"/>
          <a:stretch>
            <a:fillRect/>
          </a:stretch>
        </p:blipFill>
        <p:spPr bwMode="auto">
          <a:xfrm>
            <a:off x="2362200" y="1528997"/>
            <a:ext cx="4458325" cy="2387366"/>
          </a:xfrm>
          <a:prstGeom prst="rect">
            <a:avLst/>
          </a:prstGeom>
          <a:noFill/>
          <a:ln w="9525">
            <a:solidFill>
              <a:srgbClr val="000000"/>
            </a:solidFill>
            <a:miter lim="800000"/>
            <a:headEnd/>
            <a:tailEnd/>
          </a:ln>
        </p:spPr>
      </p:pic>
      <p:pic>
        <p:nvPicPr>
          <p:cNvPr id="196624" name="Picture 16" descr="CarDirPPT_Logo"/>
          <p:cNvPicPr>
            <a:picLocks noChangeAspect="1" noChangeArrowheads="1"/>
          </p:cNvPicPr>
          <p:nvPr/>
        </p:nvPicPr>
        <p:blipFill>
          <a:blip r:embed="rId4" cstate="print"/>
          <a:srcRect/>
          <a:stretch>
            <a:fillRect/>
          </a:stretch>
        </p:blipFill>
        <p:spPr bwMode="auto">
          <a:xfrm>
            <a:off x="552450" y="6305550"/>
            <a:ext cx="469900" cy="469900"/>
          </a:xfrm>
          <a:prstGeom prst="rect">
            <a:avLst/>
          </a:prstGeom>
          <a:noFill/>
          <a:ln w="9525">
            <a:noFill/>
            <a:miter lim="800000"/>
            <a:headEnd/>
            <a:tailEnd/>
          </a:ln>
        </p:spPr>
      </p:pic>
      <p:sp>
        <p:nvSpPr>
          <p:cNvPr id="6" name="Rounded Rectangle 5"/>
          <p:cNvSpPr/>
          <p:nvPr/>
        </p:nvSpPr>
        <p:spPr bwMode="auto">
          <a:xfrm>
            <a:off x="2353456" y="1499016"/>
            <a:ext cx="4512039" cy="2398427"/>
          </a:xfrm>
          <a:prstGeom prst="roundRect">
            <a:avLst/>
          </a:prstGeom>
          <a:noFill/>
          <a:ln w="358775" cap="flat" cmpd="sng" algn="ctr">
            <a:solidFill>
              <a:schemeClr val="bg2"/>
            </a:solidFill>
            <a:prstDash val="solid"/>
            <a:round/>
            <a:headEnd type="none" w="med" len="med"/>
            <a:tailEnd type="none" w="med" len="med"/>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7" name="Slide Number Placeholder 3"/>
          <p:cNvSpPr txBox="1">
            <a:spLocks/>
          </p:cNvSpPr>
          <p:nvPr/>
        </p:nvSpPr>
        <p:spPr>
          <a:xfrm>
            <a:off x="1143000" y="6305550"/>
            <a:ext cx="3037582" cy="552450"/>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33</a:t>
            </a:fld>
            <a:endParaRPr lang="en-US" sz="1600" b="1" dirty="0"/>
          </a:p>
        </p:txBody>
      </p:sp>
    </p:spTree>
    <p:extLst>
      <p:ext uri="{BB962C8B-B14F-4D97-AF65-F5344CB8AC3E}">
        <p14:creationId xmlns:p14="http://schemas.microsoft.com/office/powerpoint/2010/main" val="1991347956"/>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96624"/>
                                        </p:tgtEl>
                                        <p:attrNameLst>
                                          <p:attrName>style.visibility</p:attrName>
                                        </p:attrNameLst>
                                      </p:cBhvr>
                                      <p:to>
                                        <p:strVal val="visible"/>
                                      </p:to>
                                    </p:set>
                                    <p:animEffect transition="in" filter="box(out)">
                                      <p:cBhvr>
                                        <p:cTn id="7" dur="500"/>
                                        <p:tgtEl>
                                          <p:spTgt spid="196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24" name="Picture 16"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6" name="Rounded Rectangle 5"/>
          <p:cNvSpPr/>
          <p:nvPr/>
        </p:nvSpPr>
        <p:spPr bwMode="auto">
          <a:xfrm>
            <a:off x="2353456" y="1499016"/>
            <a:ext cx="4512039" cy="2398427"/>
          </a:xfrm>
          <a:prstGeom prst="roundRect">
            <a:avLst/>
          </a:prstGeom>
          <a:noFill/>
          <a:ln w="358775" cap="flat" cmpd="sng" algn="ctr">
            <a:solidFill>
              <a:schemeClr val="bg2"/>
            </a:solidFill>
            <a:prstDash val="solid"/>
            <a:round/>
            <a:headEnd type="none" w="med" len="med"/>
            <a:tailEnd type="none" w="med" len="med"/>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7" name="Slide Number Placeholder 3"/>
          <p:cNvSpPr txBox="1">
            <a:spLocks/>
          </p:cNvSpPr>
          <p:nvPr/>
        </p:nvSpPr>
        <p:spPr>
          <a:xfrm>
            <a:off x="1143000" y="6305550"/>
            <a:ext cx="3037582" cy="552450"/>
          </a:xfrm>
          <a:prstGeom prst="rect">
            <a:avLst/>
          </a:prstGeom>
        </p:spPr>
        <p:txBody>
          <a:bodyPr/>
          <a:lstStyle>
            <a:defPPr>
              <a:defRPr lang="en-US"/>
            </a:defPPr>
            <a:lvl1pPr algn="l" rtl="0" fontAlgn="base">
              <a:spcBef>
                <a:spcPct val="0"/>
              </a:spcBef>
              <a:spcAft>
                <a:spcPct val="0"/>
              </a:spcAft>
              <a:defRPr sz="2400" kern="1200">
                <a:solidFill>
                  <a:schemeClr val="tx2"/>
                </a:solidFill>
                <a:latin typeface="Arial" pitchFamily="34" charset="0"/>
                <a:ea typeface="+mn-ea"/>
                <a:cs typeface="+mn-cs"/>
              </a:defRPr>
            </a:lvl1pPr>
            <a:lvl2pPr marL="457200" algn="l" rtl="0" fontAlgn="base">
              <a:spcBef>
                <a:spcPct val="0"/>
              </a:spcBef>
              <a:spcAft>
                <a:spcPct val="0"/>
              </a:spcAft>
              <a:defRPr sz="2400" kern="1200">
                <a:solidFill>
                  <a:schemeClr val="tx2"/>
                </a:solidFill>
                <a:latin typeface="Arial" pitchFamily="34" charset="0"/>
                <a:ea typeface="+mn-ea"/>
                <a:cs typeface="+mn-cs"/>
              </a:defRPr>
            </a:lvl2pPr>
            <a:lvl3pPr marL="914400" algn="l" rtl="0" fontAlgn="base">
              <a:spcBef>
                <a:spcPct val="0"/>
              </a:spcBef>
              <a:spcAft>
                <a:spcPct val="0"/>
              </a:spcAft>
              <a:defRPr sz="2400" kern="1200">
                <a:solidFill>
                  <a:schemeClr val="tx2"/>
                </a:solidFill>
                <a:latin typeface="Arial" pitchFamily="34" charset="0"/>
                <a:ea typeface="+mn-ea"/>
                <a:cs typeface="+mn-cs"/>
              </a:defRPr>
            </a:lvl3pPr>
            <a:lvl4pPr marL="1371600" algn="l" rtl="0" fontAlgn="base">
              <a:spcBef>
                <a:spcPct val="0"/>
              </a:spcBef>
              <a:spcAft>
                <a:spcPct val="0"/>
              </a:spcAft>
              <a:defRPr sz="2400" kern="1200">
                <a:solidFill>
                  <a:schemeClr val="tx2"/>
                </a:solidFill>
                <a:latin typeface="Arial" pitchFamily="34" charset="0"/>
                <a:ea typeface="+mn-ea"/>
                <a:cs typeface="+mn-cs"/>
              </a:defRPr>
            </a:lvl4pPr>
            <a:lvl5pPr marL="1828800" algn="l" rtl="0" fontAlgn="base">
              <a:spcBef>
                <a:spcPct val="0"/>
              </a:spcBef>
              <a:spcAft>
                <a:spcPct val="0"/>
              </a:spcAft>
              <a:defRPr sz="2400" kern="1200">
                <a:solidFill>
                  <a:schemeClr val="tx2"/>
                </a:solidFill>
                <a:latin typeface="Arial" pitchFamily="34" charset="0"/>
                <a:ea typeface="+mn-ea"/>
                <a:cs typeface="+mn-cs"/>
              </a:defRPr>
            </a:lvl5pPr>
            <a:lvl6pPr marL="2286000" algn="l" defTabSz="914400" rtl="0" eaLnBrk="1" latinLnBrk="0" hangingPunct="1">
              <a:defRPr sz="2400" kern="1200">
                <a:solidFill>
                  <a:schemeClr val="tx2"/>
                </a:solidFill>
                <a:latin typeface="Arial" pitchFamily="34" charset="0"/>
                <a:ea typeface="+mn-ea"/>
                <a:cs typeface="+mn-cs"/>
              </a:defRPr>
            </a:lvl6pPr>
            <a:lvl7pPr marL="2743200" algn="l" defTabSz="914400" rtl="0" eaLnBrk="1" latinLnBrk="0" hangingPunct="1">
              <a:defRPr sz="2400" kern="1200">
                <a:solidFill>
                  <a:schemeClr val="tx2"/>
                </a:solidFill>
                <a:latin typeface="Arial" pitchFamily="34" charset="0"/>
                <a:ea typeface="+mn-ea"/>
                <a:cs typeface="+mn-cs"/>
              </a:defRPr>
            </a:lvl7pPr>
            <a:lvl8pPr marL="3200400" algn="l" defTabSz="914400" rtl="0" eaLnBrk="1" latinLnBrk="0" hangingPunct="1">
              <a:defRPr sz="2400" kern="1200">
                <a:solidFill>
                  <a:schemeClr val="tx2"/>
                </a:solidFill>
                <a:latin typeface="Arial" pitchFamily="34" charset="0"/>
                <a:ea typeface="+mn-ea"/>
                <a:cs typeface="+mn-cs"/>
              </a:defRPr>
            </a:lvl8pPr>
            <a:lvl9pPr marL="3657600" algn="l" defTabSz="914400" rtl="0" eaLnBrk="1" latinLnBrk="0" hangingPunct="1">
              <a:defRPr sz="2400" kern="1200">
                <a:solidFill>
                  <a:schemeClr val="tx2"/>
                </a:solidFill>
                <a:latin typeface="Arial" pitchFamily="34" charset="0"/>
                <a:ea typeface="+mn-ea"/>
                <a:cs typeface="+mn-cs"/>
              </a:defRPr>
            </a:lvl9pPr>
          </a:lstStyle>
          <a:p>
            <a:pPr>
              <a:defRPr/>
            </a:pPr>
            <a:r>
              <a:rPr lang="en-US" sz="1800" b="1" dirty="0"/>
              <a:t>Slide </a:t>
            </a:r>
            <a:fld id="{4B47A178-A4E5-40AE-8991-AC88453DB3AE}" type="slidenum">
              <a:rPr lang="en-US" sz="1800" b="1" smtClean="0"/>
              <a:pPr>
                <a:defRPr/>
              </a:pPr>
              <a:t>34</a:t>
            </a:fld>
            <a:endParaRPr lang="en-US" sz="1600" b="1" dirty="0"/>
          </a:p>
        </p:txBody>
      </p:sp>
      <p:pic>
        <p:nvPicPr>
          <p:cNvPr id="9" name="Picture 8" descr="7C321A19-EEEA-484E-A956-00402A4BDA0C@local"/>
          <p:cNvPicPr>
            <a:picLocks noChangeAspect="1" noChangeArrowheads="1"/>
          </p:cNvPicPr>
          <p:nvPr/>
        </p:nvPicPr>
        <p:blipFill>
          <a:blip r:embed="rId4" cstate="print"/>
          <a:srcRect/>
          <a:stretch>
            <a:fillRect/>
          </a:stretch>
        </p:blipFill>
        <p:spPr bwMode="auto">
          <a:xfrm>
            <a:off x="566158" y="1386547"/>
            <a:ext cx="3716188" cy="3733800"/>
          </a:xfrm>
          <a:prstGeom prst="rect">
            <a:avLst/>
          </a:prstGeom>
          <a:noFill/>
          <a:ln w="9525">
            <a:noFill/>
            <a:miter lim="800000"/>
            <a:headEnd/>
            <a:tailEnd/>
          </a:ln>
        </p:spPr>
      </p:pic>
      <p:sp>
        <p:nvSpPr>
          <p:cNvPr id="3" name="TextBox 2"/>
          <p:cNvSpPr txBox="1"/>
          <p:nvPr/>
        </p:nvSpPr>
        <p:spPr>
          <a:xfrm>
            <a:off x="4301232" y="1386547"/>
            <a:ext cx="4383195" cy="5262979"/>
          </a:xfrm>
          <a:prstGeom prst="rect">
            <a:avLst/>
          </a:prstGeom>
          <a:noFill/>
        </p:spPr>
        <p:txBody>
          <a:bodyPr wrap="square" rtlCol="0">
            <a:spAutoFit/>
          </a:bodyPr>
          <a:lstStyle/>
          <a:p>
            <a:pPr algn="ctr"/>
            <a:r>
              <a:rPr lang="en-US" b="1" dirty="0">
                <a:latin typeface="Calibri" pitchFamily="34" charset="0"/>
              </a:rPr>
              <a:t>For more information, please contact:</a:t>
            </a:r>
          </a:p>
          <a:p>
            <a:pPr algn="ctr"/>
            <a:endParaRPr lang="en-US" b="1" dirty="0">
              <a:latin typeface="Calibri" pitchFamily="34" charset="0"/>
            </a:endParaRPr>
          </a:p>
          <a:p>
            <a:pPr algn="ctr"/>
            <a:r>
              <a:rPr lang="en-US" b="1" dirty="0">
                <a:solidFill>
                  <a:srgbClr val="FF0000"/>
                </a:solidFill>
                <a:latin typeface="Calibri" pitchFamily="34" charset="0"/>
              </a:rPr>
              <a:t>Insert RRNCO info here</a:t>
            </a:r>
          </a:p>
          <a:p>
            <a:pPr algn="ctr"/>
            <a:endParaRPr lang="en-US" b="1" dirty="0">
              <a:latin typeface="Calibri" pitchFamily="34" charset="0"/>
            </a:endParaRPr>
          </a:p>
          <a:p>
            <a:pPr algn="ctr"/>
            <a:endParaRPr lang="en-US" b="1" dirty="0">
              <a:latin typeface="Calibri" pitchFamily="34" charset="0"/>
            </a:endParaRPr>
          </a:p>
          <a:p>
            <a:pPr algn="ctr"/>
            <a:r>
              <a:rPr lang="en-US" b="1" dirty="0">
                <a:latin typeface="Calibri" pitchFamily="34" charset="0"/>
              </a:rPr>
              <a:t>Career Training Concepts, Inc. </a:t>
            </a:r>
          </a:p>
          <a:p>
            <a:pPr algn="ctr"/>
            <a:r>
              <a:rPr lang="en-US" b="1" dirty="0">
                <a:latin typeface="Calibri" pitchFamily="34" charset="0"/>
              </a:rPr>
              <a:t>Toll-free 888-326-9229</a:t>
            </a:r>
          </a:p>
          <a:p>
            <a:pPr algn="ctr"/>
            <a:endParaRPr lang="en-US" b="1" dirty="0">
              <a:latin typeface="Calibri" pitchFamily="34" charset="0"/>
            </a:endParaRPr>
          </a:p>
          <a:p>
            <a:pPr algn="ctr"/>
            <a:r>
              <a:rPr lang="en-US" b="1" dirty="0">
                <a:latin typeface="Calibri" pitchFamily="34" charset="0"/>
                <a:hlinkClick r:id="rId5"/>
              </a:rPr>
              <a:t>www.careertrain.com</a:t>
            </a:r>
            <a:endParaRPr lang="en-US" b="1" dirty="0">
              <a:latin typeface="Calibri" pitchFamily="34" charset="0"/>
            </a:endParaRPr>
          </a:p>
          <a:p>
            <a:pPr algn="ctr"/>
            <a:endParaRPr lang="en-US" b="1" dirty="0">
              <a:latin typeface="Calibri" pitchFamily="34" charset="0"/>
            </a:endParaRPr>
          </a:p>
          <a:p>
            <a:pPr algn="ctr"/>
            <a:endParaRPr lang="en-US" b="1" dirty="0">
              <a:latin typeface="Calibri" pitchFamily="34" charset="0"/>
            </a:endParaRPr>
          </a:p>
          <a:p>
            <a:pPr algn="ctr"/>
            <a:endParaRPr lang="en-US" b="1" dirty="0">
              <a:latin typeface="Calibri" pitchFamily="34" charset="0"/>
            </a:endParaRPr>
          </a:p>
          <a:p>
            <a:pPr algn="ctr"/>
            <a:endParaRPr lang="en-US" b="1" dirty="0">
              <a:latin typeface="Calibri" pitchFamily="34" charset="0"/>
            </a:endParaRPr>
          </a:p>
        </p:txBody>
      </p:sp>
    </p:spTree>
    <p:extLst>
      <p:ext uri="{BB962C8B-B14F-4D97-AF65-F5344CB8AC3E}">
        <p14:creationId xmlns:p14="http://schemas.microsoft.com/office/powerpoint/2010/main" val="2802651201"/>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96624"/>
                                        </p:tgtEl>
                                        <p:attrNameLst>
                                          <p:attrName>style.visibility</p:attrName>
                                        </p:attrNameLst>
                                      </p:cBhvr>
                                      <p:to>
                                        <p:strVal val="visible"/>
                                      </p:to>
                                    </p:set>
                                    <p:animEffect transition="in" filter="box(out)">
                                      <p:cBhvr>
                                        <p:cTn id="7" dur="500"/>
                                        <p:tgtEl>
                                          <p:spTgt spid="196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r>
              <a:rPr lang="en-US" sz="1800" dirty="0">
                <a:solidFill>
                  <a:srgbClr val="FFFFFF"/>
                </a:solidFill>
                <a:latin typeface="Arial" pitchFamily="34" charset="0"/>
              </a:rPr>
              <a:t>Slide 4</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5" name="TextBox 4"/>
          <p:cNvSpPr txBox="1"/>
          <p:nvPr/>
        </p:nvSpPr>
        <p:spPr>
          <a:xfrm>
            <a:off x="1044120" y="935832"/>
            <a:ext cx="7109280" cy="646331"/>
          </a:xfrm>
          <a:prstGeom prst="rect">
            <a:avLst/>
          </a:prstGeom>
          <a:noFill/>
        </p:spPr>
        <p:txBody>
          <a:bodyPr wrap="square" rtlCol="0">
            <a:spAutoFit/>
          </a:bodyPr>
          <a:lstStyle/>
          <a:p>
            <a:pPr algn="ctr"/>
            <a:r>
              <a:rPr lang="en-US" sz="3600" b="1" i="1" dirty="0">
                <a:solidFill>
                  <a:srgbClr val="FFD300"/>
                </a:solidFill>
                <a:cs typeface="Arial" panose="020B0604020202020204" pitchFamily="34" charset="0"/>
              </a:rPr>
              <a:t>Highlights of Career Direction 2</a:t>
            </a:r>
          </a:p>
        </p:txBody>
      </p:sp>
      <p:sp>
        <p:nvSpPr>
          <p:cNvPr id="6" name="TextBox 5"/>
          <p:cNvSpPr txBox="1"/>
          <p:nvPr/>
        </p:nvSpPr>
        <p:spPr>
          <a:xfrm>
            <a:off x="552450" y="1256058"/>
            <a:ext cx="8058150" cy="5386090"/>
          </a:xfrm>
          <a:prstGeom prst="rect">
            <a:avLst/>
          </a:prstGeom>
          <a:noFill/>
        </p:spPr>
        <p:txBody>
          <a:bodyPr wrap="square" rtlCol="0">
            <a:spAutoFit/>
          </a:bodyPr>
          <a:lstStyle/>
          <a:p>
            <a:endParaRPr lang="en-US" sz="3200" b="1" dirty="0"/>
          </a:p>
          <a:p>
            <a:pPr marL="285750" indent="-285750">
              <a:buFont typeface="Wingdings" pitchFamily="2" charset="2"/>
              <a:buChar char="q"/>
            </a:pPr>
            <a:r>
              <a:rPr lang="en-US" sz="2800" dirty="0">
                <a:cs typeface="Arial" panose="020B0604020202020204" pitchFamily="34" charset="0"/>
              </a:rPr>
              <a:t> </a:t>
            </a:r>
            <a:r>
              <a:rPr lang="en-US" sz="3200" b="1" dirty="0">
                <a:cs typeface="Arial" panose="020B0604020202020204" pitchFamily="34" charset="0"/>
              </a:rPr>
              <a:t>Motivational career planning tool in</a:t>
            </a:r>
          </a:p>
          <a:p>
            <a:r>
              <a:rPr lang="en-US" sz="3200" b="1" dirty="0">
                <a:cs typeface="Arial" panose="020B0604020202020204" pitchFamily="34" charset="0"/>
              </a:rPr>
              <a:t>    its 41</a:t>
            </a:r>
            <a:r>
              <a:rPr lang="en-US" sz="3200" b="1" baseline="30000" dirty="0">
                <a:cs typeface="Arial" panose="020B0604020202020204" pitchFamily="34" charset="0"/>
              </a:rPr>
              <a:t>st</a:t>
            </a:r>
            <a:r>
              <a:rPr lang="en-US" sz="3200" b="1" dirty="0">
                <a:cs typeface="Arial" panose="020B0604020202020204" pitchFamily="34" charset="0"/>
              </a:rPr>
              <a:t> edition, reaching 6M+ students</a:t>
            </a:r>
          </a:p>
          <a:p>
            <a:endParaRPr lang="en-US" sz="3200" b="1" dirty="0">
              <a:cs typeface="Arial" panose="020B0604020202020204" pitchFamily="34" charset="0"/>
            </a:endParaRPr>
          </a:p>
          <a:p>
            <a:pPr marL="457200" indent="-457200">
              <a:buFont typeface="Wingdings" panose="05000000000000000000" pitchFamily="2" charset="2"/>
              <a:buChar char="q"/>
            </a:pPr>
            <a:r>
              <a:rPr lang="en-US" sz="3200" b="1" dirty="0">
                <a:cs typeface="Arial" panose="020B0604020202020204" pitchFamily="34" charset="0"/>
              </a:rPr>
              <a:t>Available at no cost to schools</a:t>
            </a:r>
          </a:p>
          <a:p>
            <a:pPr marL="457200" indent="-457200">
              <a:buFont typeface="Wingdings" panose="05000000000000000000" pitchFamily="2" charset="2"/>
              <a:buChar char="q"/>
            </a:pPr>
            <a:endParaRPr lang="en-US" sz="3200" b="1" dirty="0">
              <a:cs typeface="Arial" panose="020B0604020202020204" pitchFamily="34" charset="0"/>
            </a:endParaRPr>
          </a:p>
          <a:p>
            <a:pPr marL="457200" indent="-457200">
              <a:buFont typeface="Wingdings" panose="05000000000000000000" pitchFamily="2" charset="2"/>
              <a:buChar char="q"/>
            </a:pPr>
            <a:r>
              <a:rPr lang="en-US" sz="3200" b="1" dirty="0"/>
              <a:t>Aligns with Common Core standards and American School Counselor Association (ASCA) guidelines </a:t>
            </a:r>
            <a:endParaRPr lang="en-US" sz="3200" b="1" dirty="0">
              <a:cs typeface="Arial" panose="020B0604020202020204" pitchFamily="34" charset="0"/>
            </a:endParaRPr>
          </a:p>
          <a:p>
            <a:endParaRPr lang="en-US" dirty="0">
              <a:cs typeface="Arial" panose="020B0604020202020204" pitchFamily="34" charset="0"/>
            </a:endParaRPr>
          </a:p>
          <a:p>
            <a:endParaRPr lang="en-US" sz="3200" b="1" dirty="0">
              <a:latin typeface="Calibri" pitchFamily="34" charset="0"/>
            </a:endParaRPr>
          </a:p>
        </p:txBody>
      </p:sp>
    </p:spTree>
    <p:extLst>
      <p:ext uri="{BB962C8B-B14F-4D97-AF65-F5344CB8AC3E}">
        <p14:creationId xmlns:p14="http://schemas.microsoft.com/office/powerpoint/2010/main" val="138766696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5</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5" name="TextBox 4"/>
          <p:cNvSpPr txBox="1"/>
          <p:nvPr/>
        </p:nvSpPr>
        <p:spPr>
          <a:xfrm>
            <a:off x="1044120" y="935832"/>
            <a:ext cx="7109280" cy="1200329"/>
          </a:xfrm>
          <a:prstGeom prst="rect">
            <a:avLst/>
          </a:prstGeom>
          <a:noFill/>
        </p:spPr>
        <p:txBody>
          <a:bodyPr wrap="square" rtlCol="0">
            <a:spAutoFit/>
          </a:bodyPr>
          <a:lstStyle/>
          <a:p>
            <a:pPr algn="ctr"/>
            <a:r>
              <a:rPr lang="en-US" sz="3600" b="1" i="1" dirty="0">
                <a:solidFill>
                  <a:srgbClr val="FFD300"/>
                </a:solidFill>
                <a:cs typeface="Arial" panose="020B0604020202020204" pitchFamily="34" charset="0"/>
              </a:rPr>
              <a:t>Highlights of Career Direction 2 (continued)</a:t>
            </a:r>
          </a:p>
        </p:txBody>
      </p:sp>
      <p:sp>
        <p:nvSpPr>
          <p:cNvPr id="6" name="TextBox 5"/>
          <p:cNvSpPr txBox="1"/>
          <p:nvPr/>
        </p:nvSpPr>
        <p:spPr>
          <a:xfrm>
            <a:off x="449580" y="2323766"/>
            <a:ext cx="8244840" cy="5139869"/>
          </a:xfrm>
          <a:prstGeom prst="rect">
            <a:avLst/>
          </a:prstGeom>
          <a:noFill/>
        </p:spPr>
        <p:txBody>
          <a:bodyPr wrap="square" rtlCol="0">
            <a:spAutoFit/>
          </a:bodyPr>
          <a:lstStyle/>
          <a:p>
            <a:pPr marL="285750" indent="-285750">
              <a:buFont typeface="Wingdings" pitchFamily="2" charset="2"/>
              <a:buChar char="q"/>
            </a:pPr>
            <a:r>
              <a:rPr lang="en-US" sz="3200" b="1" dirty="0"/>
              <a:t> </a:t>
            </a:r>
            <a:r>
              <a:rPr lang="en-US" sz="3200" b="1" dirty="0">
                <a:cs typeface="Arial" panose="020B0604020202020204" pitchFamily="34" charset="0"/>
              </a:rPr>
              <a:t>Developed by a team of experts</a:t>
            </a:r>
          </a:p>
          <a:p>
            <a:pPr marL="465138" indent="-465138"/>
            <a:r>
              <a:rPr lang="en-US" sz="3200" b="1" dirty="0">
                <a:cs typeface="Arial" panose="020B0604020202020204" pitchFamily="34" charset="0"/>
              </a:rPr>
              <a:t>    	for high school &amp; college students</a:t>
            </a:r>
          </a:p>
          <a:p>
            <a:endParaRPr lang="en-US" sz="3200" b="1" dirty="0">
              <a:cs typeface="Arial" panose="020B0604020202020204" pitchFamily="34" charset="0"/>
            </a:endParaRPr>
          </a:p>
          <a:p>
            <a:pPr marL="285750" indent="-285750">
              <a:buFont typeface="Wingdings" pitchFamily="2" charset="2"/>
              <a:buChar char="q"/>
            </a:pPr>
            <a:r>
              <a:rPr lang="en-US" sz="3200" b="1" dirty="0">
                <a:cs typeface="Arial" panose="020B0604020202020204" pitchFamily="34" charset="0"/>
              </a:rPr>
              <a:t> Comprehensive</a:t>
            </a:r>
          </a:p>
          <a:p>
            <a:pPr marL="285750" indent="-285750">
              <a:buFont typeface="Wingdings" pitchFamily="2" charset="2"/>
              <a:buChar char="q"/>
            </a:pPr>
            <a:endParaRPr lang="en-US" sz="3200" b="1" dirty="0">
              <a:cs typeface="Arial" panose="020B0604020202020204" pitchFamily="34" charset="0"/>
            </a:endParaRPr>
          </a:p>
          <a:p>
            <a:pPr marL="285750" indent="-285750">
              <a:buFont typeface="Wingdings" pitchFamily="2" charset="2"/>
              <a:buChar char="q"/>
            </a:pPr>
            <a:r>
              <a:rPr lang="en-US" sz="3200" b="1" dirty="0">
                <a:cs typeface="Arial" panose="020B0604020202020204" pitchFamily="34" charset="0"/>
              </a:rPr>
              <a:t> Based on best practices </a:t>
            </a:r>
          </a:p>
          <a:p>
            <a:endParaRPr lang="en-US" sz="3200" dirty="0">
              <a:cs typeface="Arial" panose="020B0604020202020204" pitchFamily="34" charset="0"/>
            </a:endParaRPr>
          </a:p>
          <a:p>
            <a:pPr marL="457200" indent="-457200">
              <a:buFont typeface="Wingdings" panose="05000000000000000000" pitchFamily="2" charset="2"/>
              <a:buChar char="q"/>
            </a:pPr>
            <a:endParaRPr lang="en-US" dirty="0">
              <a:cs typeface="Arial" panose="020B0604020202020204" pitchFamily="34" charset="0"/>
            </a:endParaRPr>
          </a:p>
          <a:p>
            <a:pPr marL="457200" indent="-457200">
              <a:buFont typeface="Wingdings" panose="05000000000000000000" pitchFamily="2" charset="2"/>
              <a:buChar char="q"/>
            </a:pPr>
            <a:endParaRPr lang="en-US" dirty="0">
              <a:cs typeface="Arial" panose="020B0604020202020204" pitchFamily="34" charset="0"/>
            </a:endParaRPr>
          </a:p>
          <a:p>
            <a:pPr marL="457200" indent="-457200">
              <a:buFont typeface="Wingdings" panose="05000000000000000000" pitchFamily="2" charset="2"/>
              <a:buChar char="q"/>
            </a:pPr>
            <a:endParaRPr lang="en-US" dirty="0">
              <a:cs typeface="Arial" panose="020B0604020202020204" pitchFamily="34" charset="0"/>
            </a:endParaRPr>
          </a:p>
          <a:p>
            <a:endParaRPr lang="en-US" sz="3200" b="1" dirty="0">
              <a:cs typeface="Arial" panose="020B0604020202020204" pitchFamily="34" charset="0"/>
            </a:endParaRPr>
          </a:p>
        </p:txBody>
      </p:sp>
    </p:spTree>
    <p:extLst>
      <p:ext uri="{BB962C8B-B14F-4D97-AF65-F5344CB8AC3E}">
        <p14:creationId xmlns:p14="http://schemas.microsoft.com/office/powerpoint/2010/main" val="84486031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6</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5" name="TextBox 4"/>
          <p:cNvSpPr txBox="1"/>
          <p:nvPr/>
        </p:nvSpPr>
        <p:spPr>
          <a:xfrm>
            <a:off x="1044120" y="935832"/>
            <a:ext cx="7109280" cy="1200329"/>
          </a:xfrm>
          <a:prstGeom prst="rect">
            <a:avLst/>
          </a:prstGeom>
          <a:noFill/>
        </p:spPr>
        <p:txBody>
          <a:bodyPr wrap="square" rtlCol="0">
            <a:spAutoFit/>
          </a:bodyPr>
          <a:lstStyle/>
          <a:p>
            <a:pPr algn="ctr"/>
            <a:r>
              <a:rPr lang="en-US" sz="3600" b="1" i="1" dirty="0">
                <a:solidFill>
                  <a:srgbClr val="FFD300"/>
                </a:solidFill>
                <a:cs typeface="Arial" panose="020B0604020202020204" pitchFamily="34" charset="0"/>
              </a:rPr>
              <a:t>Highlights of Career Direction 2 (continued)</a:t>
            </a:r>
          </a:p>
        </p:txBody>
      </p:sp>
      <p:sp>
        <p:nvSpPr>
          <p:cNvPr id="6" name="TextBox 5"/>
          <p:cNvSpPr txBox="1"/>
          <p:nvPr/>
        </p:nvSpPr>
        <p:spPr>
          <a:xfrm>
            <a:off x="441960" y="2119413"/>
            <a:ext cx="8244840" cy="4524315"/>
          </a:xfrm>
          <a:prstGeom prst="rect">
            <a:avLst/>
          </a:prstGeom>
          <a:noFill/>
        </p:spPr>
        <p:txBody>
          <a:bodyPr wrap="square" rtlCol="0">
            <a:spAutoFit/>
          </a:bodyPr>
          <a:lstStyle/>
          <a:p>
            <a:pPr marL="457200" indent="-457200">
              <a:buFont typeface="Wingdings" panose="05000000000000000000" pitchFamily="2" charset="2"/>
              <a:buChar char="q"/>
            </a:pPr>
            <a:endParaRPr lang="en-US" sz="3200" dirty="0">
              <a:cs typeface="Arial" panose="020B0604020202020204" pitchFamily="34" charset="0"/>
            </a:endParaRPr>
          </a:p>
          <a:p>
            <a:pPr marL="457200" indent="-457200">
              <a:buFont typeface="Wingdings" panose="05000000000000000000" pitchFamily="2" charset="2"/>
              <a:buChar char="q"/>
            </a:pPr>
            <a:r>
              <a:rPr lang="en-US" sz="3200" b="1" dirty="0">
                <a:cs typeface="Arial" panose="020B0604020202020204" pitchFamily="34" charset="0"/>
              </a:rPr>
              <a:t>User-friendly, online password-protected resume tool</a:t>
            </a:r>
          </a:p>
          <a:p>
            <a:endParaRPr lang="en-US" sz="3200" b="1" dirty="0">
              <a:cs typeface="Arial" panose="020B0604020202020204" pitchFamily="34" charset="0"/>
            </a:endParaRPr>
          </a:p>
          <a:p>
            <a:pPr marL="457200" indent="-457200">
              <a:buFont typeface="Wingdings" panose="05000000000000000000" pitchFamily="2" charset="2"/>
              <a:buChar char="q"/>
            </a:pPr>
            <a:r>
              <a:rPr lang="en-US" sz="3200" b="1" dirty="0">
                <a:cs typeface="Arial" panose="020B0604020202020204" pitchFamily="34" charset="0"/>
              </a:rPr>
              <a:t>Guest instructor</a:t>
            </a:r>
          </a:p>
          <a:p>
            <a:pPr marL="457200" indent="-457200">
              <a:buFont typeface="Wingdings" panose="05000000000000000000" pitchFamily="2" charset="2"/>
              <a:buChar char="q"/>
            </a:pPr>
            <a:endParaRPr lang="en-US" sz="3200" b="1" dirty="0">
              <a:cs typeface="Arial" panose="020B0604020202020204" pitchFamily="34" charset="0"/>
            </a:endParaRPr>
          </a:p>
          <a:p>
            <a:pPr marL="457200" indent="-457200">
              <a:buFont typeface="Wingdings" panose="05000000000000000000" pitchFamily="2" charset="2"/>
              <a:buChar char="q"/>
            </a:pPr>
            <a:r>
              <a:rPr lang="en-US" sz="3200" b="1" dirty="0">
                <a:cs typeface="Arial" panose="020B0604020202020204" pitchFamily="34" charset="0"/>
              </a:rPr>
              <a:t>Flexible scheduling</a:t>
            </a:r>
          </a:p>
          <a:p>
            <a:endParaRPr lang="en-US" sz="3200" dirty="0">
              <a:cs typeface="Arial" panose="020B0604020202020204" pitchFamily="34" charset="0"/>
            </a:endParaRPr>
          </a:p>
          <a:p>
            <a:pPr marL="457200" indent="-457200">
              <a:buFont typeface="Wingdings" panose="05000000000000000000" pitchFamily="2" charset="2"/>
              <a:buChar char="q"/>
            </a:pPr>
            <a:endParaRPr lang="en-US" sz="3200" dirty="0">
              <a:cs typeface="Arial" panose="020B0604020202020204" pitchFamily="34" charset="0"/>
            </a:endParaRPr>
          </a:p>
        </p:txBody>
      </p:sp>
    </p:spTree>
    <p:extLst>
      <p:ext uri="{BB962C8B-B14F-4D97-AF65-F5344CB8AC3E}">
        <p14:creationId xmlns:p14="http://schemas.microsoft.com/office/powerpoint/2010/main" val="64739996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7</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5" name="TextBox 4"/>
          <p:cNvSpPr txBox="1"/>
          <p:nvPr/>
        </p:nvSpPr>
        <p:spPr>
          <a:xfrm>
            <a:off x="552450" y="935832"/>
            <a:ext cx="8058150" cy="1200329"/>
          </a:xfrm>
          <a:prstGeom prst="rect">
            <a:avLst/>
          </a:prstGeom>
          <a:noFill/>
        </p:spPr>
        <p:txBody>
          <a:bodyPr wrap="square" rtlCol="0">
            <a:spAutoFit/>
          </a:bodyPr>
          <a:lstStyle/>
          <a:p>
            <a:pPr algn="ctr"/>
            <a:r>
              <a:rPr lang="en-US" sz="3600" b="1" i="1" dirty="0">
                <a:solidFill>
                  <a:srgbClr val="FFD300"/>
                </a:solidFill>
                <a:cs typeface="Arial" panose="020B0604020202020204" pitchFamily="34" charset="0"/>
              </a:rPr>
              <a:t>Highlights of Career Direction 2 (continued)</a:t>
            </a:r>
          </a:p>
        </p:txBody>
      </p:sp>
      <p:sp>
        <p:nvSpPr>
          <p:cNvPr id="6" name="TextBox 5"/>
          <p:cNvSpPr txBox="1"/>
          <p:nvPr/>
        </p:nvSpPr>
        <p:spPr>
          <a:xfrm>
            <a:off x="438845" y="2561927"/>
            <a:ext cx="8346141" cy="4339650"/>
          </a:xfrm>
          <a:prstGeom prst="rect">
            <a:avLst/>
          </a:prstGeom>
          <a:noFill/>
        </p:spPr>
        <p:txBody>
          <a:bodyPr wrap="square" rtlCol="0">
            <a:spAutoFit/>
          </a:bodyPr>
          <a:lstStyle/>
          <a:p>
            <a:pPr marL="342900" indent="-342900">
              <a:buFont typeface="Wingdings" panose="05000000000000000000" pitchFamily="2" charset="2"/>
              <a:buChar char="q"/>
            </a:pPr>
            <a:r>
              <a:rPr lang="en-US" sz="3200" dirty="0">
                <a:cs typeface="Arial" panose="020B0604020202020204" pitchFamily="34" charset="0"/>
              </a:rPr>
              <a:t> </a:t>
            </a:r>
            <a:r>
              <a:rPr lang="en-US" sz="3200" b="1" dirty="0">
                <a:cs typeface="Arial" panose="020B0604020202020204" pitchFamily="34" charset="0"/>
              </a:rPr>
              <a:t>Opportunities for follow-up activities</a:t>
            </a:r>
          </a:p>
          <a:p>
            <a:pPr marL="342900" indent="-342900">
              <a:buFont typeface="Wingdings" panose="05000000000000000000" pitchFamily="2" charset="2"/>
              <a:buChar char="q"/>
            </a:pPr>
            <a:endParaRPr lang="en-US" sz="3200" b="1" dirty="0">
              <a:cs typeface="Arial" panose="020B0604020202020204" pitchFamily="34" charset="0"/>
            </a:endParaRPr>
          </a:p>
          <a:p>
            <a:pPr marL="342900" indent="-342900">
              <a:buFont typeface="Wingdings" panose="05000000000000000000" pitchFamily="2" charset="2"/>
              <a:buChar char="q"/>
            </a:pPr>
            <a:r>
              <a:rPr lang="en-US" sz="3200" b="1" dirty="0">
                <a:cs typeface="Arial" panose="020B0604020202020204" pitchFamily="34" charset="0"/>
              </a:rPr>
              <a:t> Red Ribbon Week and prom season</a:t>
            </a:r>
          </a:p>
          <a:p>
            <a:endParaRPr lang="en-US" sz="3200" b="1" dirty="0">
              <a:cs typeface="Arial" panose="020B0604020202020204" pitchFamily="34" charset="0"/>
            </a:endParaRPr>
          </a:p>
          <a:p>
            <a:pPr marL="457200" indent="-457200">
              <a:buFont typeface="Wingdings" panose="05000000000000000000" pitchFamily="2" charset="2"/>
              <a:buChar char="q"/>
            </a:pPr>
            <a:r>
              <a:rPr lang="en-US" sz="3200" b="1" dirty="0">
                <a:cs typeface="Arial" panose="020B0604020202020204" pitchFamily="34" charset="0"/>
              </a:rPr>
              <a:t>Focus on personal responsibility and</a:t>
            </a:r>
          </a:p>
          <a:p>
            <a:r>
              <a:rPr lang="en-US" sz="3200" b="1" dirty="0">
                <a:cs typeface="Arial" panose="020B0604020202020204" pitchFamily="34" charset="0"/>
              </a:rPr>
              <a:t>    preparing for the future </a:t>
            </a:r>
            <a:r>
              <a:rPr lang="en-US" sz="3200" b="1" u="sng" dirty="0">
                <a:cs typeface="Arial" panose="020B0604020202020204" pitchFamily="34" charset="0"/>
              </a:rPr>
              <a:t>now</a:t>
            </a:r>
          </a:p>
          <a:p>
            <a:endParaRPr lang="en-US" dirty="0">
              <a:cs typeface="Arial" panose="020B0604020202020204" pitchFamily="34" charset="0"/>
            </a:endParaRPr>
          </a:p>
          <a:p>
            <a:endParaRPr lang="en-US" sz="2800" dirty="0">
              <a:cs typeface="Arial" panose="020B0604020202020204" pitchFamily="34" charset="0"/>
            </a:endParaRPr>
          </a:p>
          <a:p>
            <a:endParaRPr lang="en-US" sz="3200" b="1" dirty="0">
              <a:cs typeface="Arial" panose="020B0604020202020204" pitchFamily="34" charset="0"/>
            </a:endParaRPr>
          </a:p>
        </p:txBody>
      </p:sp>
    </p:spTree>
    <p:extLst>
      <p:ext uri="{BB962C8B-B14F-4D97-AF65-F5344CB8AC3E}">
        <p14:creationId xmlns:p14="http://schemas.microsoft.com/office/powerpoint/2010/main" val="267058519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8</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5" name="TextBox 4"/>
          <p:cNvSpPr txBox="1"/>
          <p:nvPr/>
        </p:nvSpPr>
        <p:spPr>
          <a:xfrm>
            <a:off x="220317" y="866865"/>
            <a:ext cx="4874315" cy="480131"/>
          </a:xfrm>
          <a:prstGeom prst="rect">
            <a:avLst/>
          </a:prstGeom>
          <a:noFill/>
        </p:spPr>
        <p:txBody>
          <a:bodyPr wrap="square" rtlCol="0">
            <a:spAutoFit/>
          </a:bodyPr>
          <a:lstStyle/>
          <a:p>
            <a:pPr lvl="0">
              <a:lnSpc>
                <a:spcPct val="90000"/>
              </a:lnSpc>
            </a:pPr>
            <a:r>
              <a:rPr lang="en-US" altLang="en-US" sz="2800" b="1" i="1" dirty="0">
                <a:solidFill>
                  <a:srgbClr val="FFDC03"/>
                </a:solidFill>
              </a:rPr>
              <a:t>Interest Exercise </a:t>
            </a:r>
            <a:r>
              <a:rPr lang="en-US" altLang="en-US" sz="2800" b="1" i="1" dirty="0" err="1">
                <a:solidFill>
                  <a:srgbClr val="FFDC03"/>
                </a:solidFill>
              </a:rPr>
              <a:t>Scanform</a:t>
            </a:r>
            <a:endParaRPr lang="en-US" altLang="en-US" sz="2800" b="1" i="1" dirty="0">
              <a:solidFill>
                <a:srgbClr val="FFDC03"/>
              </a:solidFill>
            </a:endParaRPr>
          </a:p>
        </p:txBody>
      </p:sp>
      <p:sp>
        <p:nvSpPr>
          <p:cNvPr id="6" name="TextBox 5"/>
          <p:cNvSpPr txBox="1"/>
          <p:nvPr/>
        </p:nvSpPr>
        <p:spPr>
          <a:xfrm>
            <a:off x="514977" y="1625252"/>
            <a:ext cx="4133155" cy="3970318"/>
          </a:xfrm>
          <a:prstGeom prst="rect">
            <a:avLst/>
          </a:prstGeom>
          <a:noFill/>
        </p:spPr>
        <p:txBody>
          <a:bodyPr wrap="square" rtlCol="0">
            <a:spAutoFit/>
          </a:bodyPr>
          <a:lstStyle/>
          <a:p>
            <a:pPr marL="342900" indent="-342900">
              <a:spcAft>
                <a:spcPct val="75000"/>
              </a:spcAft>
              <a:buFont typeface="Wingdings" panose="05000000000000000000" pitchFamily="2" charset="2"/>
              <a:buChar char="q"/>
            </a:pPr>
            <a:r>
              <a:rPr lang="en-US" altLang="en-US" b="1" dirty="0"/>
              <a:t>Easy to take in only 10 – 15 minutes</a:t>
            </a:r>
          </a:p>
          <a:p>
            <a:pPr marL="342900" indent="-342900">
              <a:spcAft>
                <a:spcPct val="75000"/>
              </a:spcAft>
              <a:buFont typeface="Wingdings" panose="05000000000000000000" pitchFamily="2" charset="2"/>
              <a:buChar char="q"/>
            </a:pPr>
            <a:r>
              <a:rPr lang="en-US" altLang="en-US" b="1" dirty="0"/>
              <a:t>63 scientifically-validated statements divided into 9 career categories </a:t>
            </a:r>
          </a:p>
          <a:p>
            <a:pPr marL="342900" indent="-342900">
              <a:spcAft>
                <a:spcPct val="75000"/>
              </a:spcAft>
              <a:buFont typeface="Wingdings" panose="05000000000000000000" pitchFamily="2" charset="2"/>
              <a:buChar char="q"/>
            </a:pPr>
            <a:r>
              <a:rPr lang="en-US" altLang="en-US" b="1" dirty="0"/>
              <a:t>Students simply bubble (Y) Yes or (N) No for each statement.</a:t>
            </a:r>
          </a:p>
        </p:txBody>
      </p:sp>
      <p:pic>
        <p:nvPicPr>
          <p:cNvPr id="8" name="Picture 7">
            <a:extLst>
              <a:ext uri="{FF2B5EF4-FFF2-40B4-BE49-F238E27FC236}">
                <a16:creationId xmlns:a16="http://schemas.microsoft.com/office/drawing/2014/main" id="{79E57AD5-1E91-49F6-A303-BEDBF7D53C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69" t="2431" b="7940"/>
          <a:stretch/>
        </p:blipFill>
        <p:spPr>
          <a:xfrm>
            <a:off x="5094632" y="1095277"/>
            <a:ext cx="3715704" cy="4895858"/>
          </a:xfrm>
          <a:prstGeom prst="rect">
            <a:avLst/>
          </a:prstGeom>
        </p:spPr>
      </p:pic>
    </p:spTree>
    <p:extLst>
      <p:ext uri="{BB962C8B-B14F-4D97-AF65-F5344CB8AC3E}">
        <p14:creationId xmlns:p14="http://schemas.microsoft.com/office/powerpoint/2010/main" val="398779647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1133475" y="6313487"/>
            <a:ext cx="1524000" cy="383361"/>
          </a:xfrm>
          <a:noFill/>
        </p:spPr>
        <p:txBody>
          <a:bodyPr/>
          <a:lstStyle/>
          <a:p>
            <a:r>
              <a:rPr lang="en-US" sz="1800" dirty="0">
                <a:solidFill>
                  <a:srgbClr val="FFFFFF"/>
                </a:solidFill>
                <a:latin typeface="Arial" pitchFamily="34" charset="0"/>
              </a:rPr>
              <a:t>Slide 9</a:t>
            </a:r>
          </a:p>
        </p:txBody>
      </p:sp>
      <p:sp>
        <p:nvSpPr>
          <p:cNvPr id="9221" name="Text Box 4"/>
          <p:cNvSpPr txBox="1">
            <a:spLocks noChangeArrowheads="1"/>
          </p:cNvSpPr>
          <p:nvPr/>
        </p:nvSpPr>
        <p:spPr bwMode="auto">
          <a:xfrm>
            <a:off x="1535113" y="6419850"/>
            <a:ext cx="227948" cy="276999"/>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200" b="1" dirty="0">
                <a:solidFill>
                  <a:srgbClr val="FFFFFF"/>
                </a:solidFill>
              </a:rPr>
              <a:t> </a:t>
            </a:r>
          </a:p>
        </p:txBody>
      </p:sp>
      <p:pic>
        <p:nvPicPr>
          <p:cNvPr id="427016" name="Picture 8" descr="CarDirPPT_Logo"/>
          <p:cNvPicPr>
            <a:picLocks noChangeAspect="1" noChangeArrowheads="1"/>
          </p:cNvPicPr>
          <p:nvPr/>
        </p:nvPicPr>
        <p:blipFill>
          <a:blip r:embed="rId3" cstate="print"/>
          <a:srcRect/>
          <a:stretch>
            <a:fillRect/>
          </a:stretch>
        </p:blipFill>
        <p:spPr bwMode="auto">
          <a:xfrm>
            <a:off x="552450" y="6305550"/>
            <a:ext cx="469900" cy="469900"/>
          </a:xfrm>
          <a:prstGeom prst="rect">
            <a:avLst/>
          </a:prstGeom>
          <a:noFill/>
          <a:ln w="9525">
            <a:noFill/>
            <a:miter lim="800000"/>
            <a:headEnd/>
            <a:tailEnd/>
          </a:ln>
        </p:spPr>
      </p:pic>
      <p:sp>
        <p:nvSpPr>
          <p:cNvPr id="3" name="Rectangle 2"/>
          <p:cNvSpPr/>
          <p:nvPr/>
        </p:nvSpPr>
        <p:spPr>
          <a:xfrm>
            <a:off x="787400" y="748227"/>
            <a:ext cx="7823200" cy="1015663"/>
          </a:xfrm>
          <a:prstGeom prst="rect">
            <a:avLst/>
          </a:prstGeom>
        </p:spPr>
        <p:txBody>
          <a:bodyPr wrap="square">
            <a:spAutoFit/>
          </a:bodyPr>
          <a:lstStyle/>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a:p>
            <a:pPr marL="228600" lvl="0" indent="-228600" eaLnBrk="0" fontAlgn="base" hangingPunct="0">
              <a:spcBef>
                <a:spcPct val="0"/>
              </a:spcBef>
              <a:spcAft>
                <a:spcPct val="0"/>
              </a:spcAft>
              <a:buClr>
                <a:srgbClr val="FFD200"/>
              </a:buClr>
            </a:pPr>
            <a:endParaRPr lang="en-US" sz="2000" b="1" i="1" dirty="0">
              <a:solidFill>
                <a:srgbClr val="FFFFFF"/>
              </a:solidFill>
              <a:latin typeface="Arial" charset="0"/>
            </a:endParaRPr>
          </a:p>
        </p:txBody>
      </p:sp>
      <p:sp>
        <p:nvSpPr>
          <p:cNvPr id="5" name="TextBox 4"/>
          <p:cNvSpPr txBox="1"/>
          <p:nvPr/>
        </p:nvSpPr>
        <p:spPr>
          <a:xfrm>
            <a:off x="220317" y="866865"/>
            <a:ext cx="4874315" cy="480131"/>
          </a:xfrm>
          <a:prstGeom prst="rect">
            <a:avLst/>
          </a:prstGeom>
          <a:noFill/>
        </p:spPr>
        <p:txBody>
          <a:bodyPr wrap="square" rtlCol="0">
            <a:spAutoFit/>
          </a:bodyPr>
          <a:lstStyle/>
          <a:p>
            <a:pPr lvl="0">
              <a:lnSpc>
                <a:spcPct val="90000"/>
              </a:lnSpc>
            </a:pPr>
            <a:r>
              <a:rPr lang="en-US" altLang="en-US" sz="2800" b="1" i="1" dirty="0">
                <a:solidFill>
                  <a:srgbClr val="FFDC03"/>
                </a:solidFill>
              </a:rPr>
              <a:t>The Student </a:t>
            </a:r>
            <a:r>
              <a:rPr lang="en-US" altLang="en-US" sz="2800" b="1" i="1" dirty="0" err="1">
                <a:solidFill>
                  <a:srgbClr val="FFDC03"/>
                </a:solidFill>
              </a:rPr>
              <a:t>Scanform</a:t>
            </a:r>
            <a:endParaRPr lang="en-US" altLang="en-US" sz="2800" b="1" i="1" dirty="0">
              <a:solidFill>
                <a:srgbClr val="FFDC03"/>
              </a:solidFill>
            </a:endParaRPr>
          </a:p>
        </p:txBody>
      </p:sp>
      <p:sp>
        <p:nvSpPr>
          <p:cNvPr id="6" name="TextBox 5"/>
          <p:cNvSpPr txBox="1"/>
          <p:nvPr/>
        </p:nvSpPr>
        <p:spPr>
          <a:xfrm>
            <a:off x="514977" y="1625252"/>
            <a:ext cx="4133155" cy="4450449"/>
          </a:xfrm>
          <a:prstGeom prst="rect">
            <a:avLst/>
          </a:prstGeom>
          <a:noFill/>
        </p:spPr>
        <p:txBody>
          <a:bodyPr wrap="square" rtlCol="0">
            <a:spAutoFit/>
          </a:bodyPr>
          <a:lstStyle/>
          <a:p>
            <a:pPr marL="342900" indent="-342900">
              <a:spcAft>
                <a:spcPct val="80000"/>
              </a:spcAft>
              <a:buFont typeface="Wingdings" panose="05000000000000000000" pitchFamily="2" charset="2"/>
              <a:buChar char="q"/>
            </a:pPr>
            <a:r>
              <a:rPr lang="en-US" altLang="en-US" b="1" dirty="0"/>
              <a:t>Students easily self-score by counting the number of “</a:t>
            </a:r>
            <a:r>
              <a:rPr lang="en-US" altLang="en-US" b="1" dirty="0">
                <a:solidFill>
                  <a:srgbClr val="FFDC03"/>
                </a:solidFill>
              </a:rPr>
              <a:t>YES</a:t>
            </a:r>
            <a:r>
              <a:rPr lang="en-US" altLang="en-US" b="1" dirty="0"/>
              <a:t>” answers for each column.</a:t>
            </a:r>
          </a:p>
          <a:p>
            <a:pPr marL="342900" indent="-342900">
              <a:spcAft>
                <a:spcPct val="80000"/>
              </a:spcAft>
              <a:buFont typeface="Wingdings" panose="05000000000000000000" pitchFamily="2" charset="2"/>
              <a:buChar char="q"/>
            </a:pPr>
            <a:r>
              <a:rPr lang="en-US" altLang="en-US" b="1" dirty="0"/>
              <a:t>Students use their school’s password online to generate their personal Careers and Occupations Guide Report. </a:t>
            </a:r>
          </a:p>
        </p:txBody>
      </p:sp>
      <p:pic>
        <p:nvPicPr>
          <p:cNvPr id="2" name="Picture 1">
            <a:extLst>
              <a:ext uri="{FF2B5EF4-FFF2-40B4-BE49-F238E27FC236}">
                <a16:creationId xmlns:a16="http://schemas.microsoft.com/office/drawing/2014/main" id="{BBBAD252-1E68-4912-86A9-66D759FAA27E}"/>
              </a:ext>
            </a:extLst>
          </p:cNvPr>
          <p:cNvPicPr>
            <a:picLocks noChangeAspect="1"/>
          </p:cNvPicPr>
          <p:nvPr/>
        </p:nvPicPr>
        <p:blipFill>
          <a:blip r:embed="rId4"/>
          <a:stretch>
            <a:fillRect/>
          </a:stretch>
        </p:blipFill>
        <p:spPr>
          <a:xfrm>
            <a:off x="4820444" y="866864"/>
            <a:ext cx="3808579" cy="4958621"/>
          </a:xfrm>
          <a:prstGeom prst="rect">
            <a:avLst/>
          </a:prstGeom>
        </p:spPr>
      </p:pic>
    </p:spTree>
    <p:extLst>
      <p:ext uri="{BB962C8B-B14F-4D97-AF65-F5344CB8AC3E}">
        <p14:creationId xmlns:p14="http://schemas.microsoft.com/office/powerpoint/2010/main" val="151098581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27016"/>
                                        </p:tgtEl>
                                        <p:attrNameLst>
                                          <p:attrName>style.visibility</p:attrName>
                                        </p:attrNameLst>
                                      </p:cBhvr>
                                      <p:to>
                                        <p:strVal val="visible"/>
                                      </p:to>
                                    </p:set>
                                    <p:animEffect transition="in" filter="box(out)">
                                      <p:cBhvr>
                                        <p:cTn id="7" dur="500"/>
                                        <p:tgtEl>
                                          <p:spTgt spid="42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Custom Design 15">
      <a:dk1>
        <a:srgbClr val="FFFFFF"/>
      </a:dk1>
      <a:lt1>
        <a:srgbClr val="FFFFFF"/>
      </a:lt1>
      <a:dk2>
        <a:srgbClr val="FFFFFF"/>
      </a:dk2>
      <a:lt2>
        <a:srgbClr val="000000"/>
      </a:lt2>
      <a:accent1>
        <a:srgbClr val="2590C5"/>
      </a:accent1>
      <a:accent2>
        <a:srgbClr val="2590C5"/>
      </a:accent2>
      <a:accent3>
        <a:srgbClr val="FFFFFF"/>
      </a:accent3>
      <a:accent4>
        <a:srgbClr val="DADADA"/>
      </a:accent4>
      <a:accent5>
        <a:srgbClr val="ACC6DF"/>
      </a:accent5>
      <a:accent6>
        <a:srgbClr val="2082B2"/>
      </a:accent6>
      <a:hlink>
        <a:srgbClr val="2590C5"/>
      </a:hlink>
      <a:folHlink>
        <a:srgbClr val="2590C5"/>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FFFFFF"/>
        </a:dk1>
        <a:lt1>
          <a:srgbClr val="FFFFFF"/>
        </a:lt1>
        <a:dk2>
          <a:srgbClr val="FFFFFF"/>
        </a:dk2>
        <a:lt2>
          <a:srgbClr val="FFFFFF"/>
        </a:lt2>
        <a:accent1>
          <a:srgbClr val="00CCFF"/>
        </a:accent1>
        <a:accent2>
          <a:srgbClr val="00CCFF"/>
        </a:accent2>
        <a:accent3>
          <a:srgbClr val="FFFFFF"/>
        </a:accent3>
        <a:accent4>
          <a:srgbClr val="DADADA"/>
        </a:accent4>
        <a:accent5>
          <a:srgbClr val="AAE2FF"/>
        </a:accent5>
        <a:accent6>
          <a:srgbClr val="00B9E7"/>
        </a:accent6>
        <a:hlink>
          <a:srgbClr val="00CCFF"/>
        </a:hlink>
        <a:folHlink>
          <a:srgbClr val="33CCFF"/>
        </a:folHlink>
      </a:clrScheme>
      <a:clrMap bg1="lt1" tx1="dk1" bg2="lt2" tx2="dk2" accent1="accent1" accent2="accent2" accent3="accent3" accent4="accent4" accent5="accent5" accent6="accent6" hlink="hlink" folHlink="folHlink"/>
    </a:extraClrScheme>
    <a:extraClrScheme>
      <a:clrScheme name="Custom Design 14">
        <a:dk1>
          <a:srgbClr val="FFFFFF"/>
        </a:dk1>
        <a:lt1>
          <a:srgbClr val="FFFFFF"/>
        </a:lt1>
        <a:dk2>
          <a:srgbClr val="FFFFFF"/>
        </a:dk2>
        <a:lt2>
          <a:srgbClr val="FFFFFF"/>
        </a:lt2>
        <a:accent1>
          <a:srgbClr val="2590C5"/>
        </a:accent1>
        <a:accent2>
          <a:srgbClr val="2590C5"/>
        </a:accent2>
        <a:accent3>
          <a:srgbClr val="FFFFFF"/>
        </a:accent3>
        <a:accent4>
          <a:srgbClr val="DADADA"/>
        </a:accent4>
        <a:accent5>
          <a:srgbClr val="ACC6DF"/>
        </a:accent5>
        <a:accent6>
          <a:srgbClr val="2082B2"/>
        </a:accent6>
        <a:hlink>
          <a:srgbClr val="2590C5"/>
        </a:hlink>
        <a:folHlink>
          <a:srgbClr val="2590C5"/>
        </a:folHlink>
      </a:clrScheme>
      <a:clrMap bg1="lt1" tx1="dk1" bg2="lt2" tx2="dk2" accent1="accent1" accent2="accent2" accent3="accent3" accent4="accent4" accent5="accent5" accent6="accent6" hlink="hlink" folHlink="folHlink"/>
    </a:extraClrScheme>
    <a:extraClrScheme>
      <a:clrScheme name="Custom Design 15">
        <a:dk1>
          <a:srgbClr val="FFFFFF"/>
        </a:dk1>
        <a:lt1>
          <a:srgbClr val="FFFFFF"/>
        </a:lt1>
        <a:dk2>
          <a:srgbClr val="FFFFFF"/>
        </a:dk2>
        <a:lt2>
          <a:srgbClr val="000000"/>
        </a:lt2>
        <a:accent1>
          <a:srgbClr val="2590C5"/>
        </a:accent1>
        <a:accent2>
          <a:srgbClr val="2590C5"/>
        </a:accent2>
        <a:accent3>
          <a:srgbClr val="FFFFFF"/>
        </a:accent3>
        <a:accent4>
          <a:srgbClr val="DADADA"/>
        </a:accent4>
        <a:accent5>
          <a:srgbClr val="ACC6DF"/>
        </a:accent5>
        <a:accent6>
          <a:srgbClr val="2082B2"/>
        </a:accent6>
        <a:hlink>
          <a:srgbClr val="2590C5"/>
        </a:hlink>
        <a:folHlink>
          <a:srgbClr val="2590C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Custom Design 15">
      <a:dk1>
        <a:srgbClr val="FFFFFF"/>
      </a:dk1>
      <a:lt1>
        <a:srgbClr val="FFFFFF"/>
      </a:lt1>
      <a:dk2>
        <a:srgbClr val="FFFFFF"/>
      </a:dk2>
      <a:lt2>
        <a:srgbClr val="000000"/>
      </a:lt2>
      <a:accent1>
        <a:srgbClr val="2590C5"/>
      </a:accent1>
      <a:accent2>
        <a:srgbClr val="2590C5"/>
      </a:accent2>
      <a:accent3>
        <a:srgbClr val="FFFFFF"/>
      </a:accent3>
      <a:accent4>
        <a:srgbClr val="DADADA"/>
      </a:accent4>
      <a:accent5>
        <a:srgbClr val="ACC6DF"/>
      </a:accent5>
      <a:accent6>
        <a:srgbClr val="2082B2"/>
      </a:accent6>
      <a:hlink>
        <a:srgbClr val="2590C5"/>
      </a:hlink>
      <a:folHlink>
        <a:srgbClr val="2590C5"/>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FFFFFF"/>
        </a:dk1>
        <a:lt1>
          <a:srgbClr val="FFFFFF"/>
        </a:lt1>
        <a:dk2>
          <a:srgbClr val="FFFFFF"/>
        </a:dk2>
        <a:lt2>
          <a:srgbClr val="FFFFFF"/>
        </a:lt2>
        <a:accent1>
          <a:srgbClr val="00CCFF"/>
        </a:accent1>
        <a:accent2>
          <a:srgbClr val="00CCFF"/>
        </a:accent2>
        <a:accent3>
          <a:srgbClr val="FFFFFF"/>
        </a:accent3>
        <a:accent4>
          <a:srgbClr val="DADADA"/>
        </a:accent4>
        <a:accent5>
          <a:srgbClr val="AAE2FF"/>
        </a:accent5>
        <a:accent6>
          <a:srgbClr val="00B9E7"/>
        </a:accent6>
        <a:hlink>
          <a:srgbClr val="00CCFF"/>
        </a:hlink>
        <a:folHlink>
          <a:srgbClr val="33CCFF"/>
        </a:folHlink>
      </a:clrScheme>
      <a:clrMap bg1="lt1" tx1="dk1" bg2="lt2" tx2="dk2" accent1="accent1" accent2="accent2" accent3="accent3" accent4="accent4" accent5="accent5" accent6="accent6" hlink="hlink" folHlink="folHlink"/>
    </a:extraClrScheme>
    <a:extraClrScheme>
      <a:clrScheme name="Custom Design 14">
        <a:dk1>
          <a:srgbClr val="FFFFFF"/>
        </a:dk1>
        <a:lt1>
          <a:srgbClr val="FFFFFF"/>
        </a:lt1>
        <a:dk2>
          <a:srgbClr val="FFFFFF"/>
        </a:dk2>
        <a:lt2>
          <a:srgbClr val="FFFFFF"/>
        </a:lt2>
        <a:accent1>
          <a:srgbClr val="2590C5"/>
        </a:accent1>
        <a:accent2>
          <a:srgbClr val="2590C5"/>
        </a:accent2>
        <a:accent3>
          <a:srgbClr val="FFFFFF"/>
        </a:accent3>
        <a:accent4>
          <a:srgbClr val="DADADA"/>
        </a:accent4>
        <a:accent5>
          <a:srgbClr val="ACC6DF"/>
        </a:accent5>
        <a:accent6>
          <a:srgbClr val="2082B2"/>
        </a:accent6>
        <a:hlink>
          <a:srgbClr val="2590C5"/>
        </a:hlink>
        <a:folHlink>
          <a:srgbClr val="2590C5"/>
        </a:folHlink>
      </a:clrScheme>
      <a:clrMap bg1="lt1" tx1="dk1" bg2="lt2" tx2="dk2" accent1="accent1" accent2="accent2" accent3="accent3" accent4="accent4" accent5="accent5" accent6="accent6" hlink="hlink" folHlink="folHlink"/>
    </a:extraClrScheme>
    <a:extraClrScheme>
      <a:clrScheme name="Custom Design 15">
        <a:dk1>
          <a:srgbClr val="FFFFFF"/>
        </a:dk1>
        <a:lt1>
          <a:srgbClr val="FFFFFF"/>
        </a:lt1>
        <a:dk2>
          <a:srgbClr val="FFFFFF"/>
        </a:dk2>
        <a:lt2>
          <a:srgbClr val="000000"/>
        </a:lt2>
        <a:accent1>
          <a:srgbClr val="2590C5"/>
        </a:accent1>
        <a:accent2>
          <a:srgbClr val="2590C5"/>
        </a:accent2>
        <a:accent3>
          <a:srgbClr val="FFFFFF"/>
        </a:accent3>
        <a:accent4>
          <a:srgbClr val="DADADA"/>
        </a:accent4>
        <a:accent5>
          <a:srgbClr val="ACC6DF"/>
        </a:accent5>
        <a:accent6>
          <a:srgbClr val="2082B2"/>
        </a:accent6>
        <a:hlink>
          <a:srgbClr val="2590C5"/>
        </a:hlink>
        <a:folHlink>
          <a:srgbClr val="2590C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59792</TotalTime>
  <Words>3946</Words>
  <Application>Microsoft Office PowerPoint</Application>
  <PresentationFormat>Letter Paper (8.5x11 in)</PresentationFormat>
  <Paragraphs>468</Paragraphs>
  <Slides>34</Slides>
  <Notes>34</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Calibri</vt:lpstr>
      <vt:lpstr>Franklin Gothic Demi Cond</vt:lpstr>
      <vt:lpstr>Impact</vt:lpstr>
      <vt:lpstr>Times New Roman</vt:lpstr>
      <vt:lpstr>Wingdings</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Career Training Concepts,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Jim Shafe</dc:creator>
  <cp:lastModifiedBy>Amy Smith</cp:lastModifiedBy>
  <cp:revision>1521</cp:revision>
  <cp:lastPrinted>2013-08-14T18:43:55Z</cp:lastPrinted>
  <dcterms:created xsi:type="dcterms:W3CDTF">2006-03-13T00:44:51Z</dcterms:created>
  <dcterms:modified xsi:type="dcterms:W3CDTF">2018-06-04T18:58:47Z</dcterms:modified>
</cp:coreProperties>
</file>